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95" r:id="rId3"/>
    <p:sldId id="294" r:id="rId4"/>
    <p:sldId id="283" r:id="rId5"/>
    <p:sldId id="260" r:id="rId6"/>
    <p:sldId id="300" r:id="rId7"/>
    <p:sldId id="301" r:id="rId8"/>
    <p:sldId id="302" r:id="rId9"/>
    <p:sldId id="303" r:id="rId10"/>
    <p:sldId id="304" r:id="rId11"/>
    <p:sldId id="306" r:id="rId12"/>
    <p:sldId id="305" r:id="rId13"/>
    <p:sldId id="293" r:id="rId14"/>
    <p:sldId id="264" r:id="rId15"/>
    <p:sldId id="291" r:id="rId16"/>
    <p:sldId id="29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BFF"/>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08"/>
    <p:restoredTop sz="75238"/>
  </p:normalViewPr>
  <p:slideViewPr>
    <p:cSldViewPr snapToGrid="0" snapToObjects="1">
      <p:cViewPr varScale="1">
        <p:scale>
          <a:sx n="95" d="100"/>
          <a:sy n="95" d="100"/>
        </p:scale>
        <p:origin x="9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1DE68-65A3-404D-854E-BA7C2D12A4D7}" type="datetimeFigureOut">
              <a:rPr lang="en-US" smtClean="0"/>
              <a:t>3/30/22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CD246E-904D-2C4A-A593-799CECEF7BFE}" type="slidenum">
              <a:rPr lang="en-US" smtClean="0"/>
              <a:t>‹#›</a:t>
            </a:fld>
            <a:endParaRPr lang="en-US"/>
          </a:p>
        </p:txBody>
      </p:sp>
    </p:spTree>
    <p:extLst>
      <p:ext uri="{BB962C8B-B14F-4D97-AF65-F5344CB8AC3E}">
        <p14:creationId xmlns:p14="http://schemas.microsoft.com/office/powerpoint/2010/main" val="768282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of each neuron is a single bit. Hence, the neurons in the next layer will receive bits as inputs, which can make the computation for those neurons faster.</a:t>
            </a:r>
          </a:p>
        </p:txBody>
      </p:sp>
      <p:sp>
        <p:nvSpPr>
          <p:cNvPr id="4" name="Slide Number Placeholder 3"/>
          <p:cNvSpPr>
            <a:spLocks noGrp="1"/>
          </p:cNvSpPr>
          <p:nvPr>
            <p:ph type="sldNum" sz="quarter" idx="5"/>
          </p:nvPr>
        </p:nvSpPr>
        <p:spPr/>
        <p:txBody>
          <a:bodyPr/>
          <a:lstStyle/>
          <a:p>
            <a:fld id="{36CD246E-904D-2C4A-A593-799CECEF7BFE}" type="slidenum">
              <a:rPr lang="en-US" smtClean="0"/>
              <a:t>5</a:t>
            </a:fld>
            <a:endParaRPr lang="en-US"/>
          </a:p>
        </p:txBody>
      </p:sp>
    </p:spTree>
    <p:extLst>
      <p:ext uri="{BB962C8B-B14F-4D97-AF65-F5344CB8AC3E}">
        <p14:creationId xmlns:p14="http://schemas.microsoft.com/office/powerpoint/2010/main" val="1879070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Baum used single hidden layer network</a:t>
            </a:r>
          </a:p>
          <a:p>
            <a:endParaRPr lang="en-US" dirty="0"/>
          </a:p>
        </p:txBody>
      </p:sp>
      <p:sp>
        <p:nvSpPr>
          <p:cNvPr id="4" name="Slide Number Placeholder 3"/>
          <p:cNvSpPr>
            <a:spLocks noGrp="1"/>
          </p:cNvSpPr>
          <p:nvPr>
            <p:ph type="sldNum" sz="quarter" idx="5"/>
          </p:nvPr>
        </p:nvSpPr>
        <p:spPr/>
        <p:txBody>
          <a:bodyPr/>
          <a:lstStyle/>
          <a:p>
            <a:fld id="{36CD246E-904D-2C4A-A593-799CECEF7BFE}" type="slidenum">
              <a:rPr lang="en-US" smtClean="0"/>
              <a:t>7</a:t>
            </a:fld>
            <a:endParaRPr lang="en-US"/>
          </a:p>
        </p:txBody>
      </p:sp>
    </p:spTree>
    <p:extLst>
      <p:ext uri="{BB962C8B-B14F-4D97-AF65-F5344CB8AC3E}">
        <p14:creationId xmlns:p14="http://schemas.microsoft.com/office/powerpoint/2010/main" val="1892457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Vershynin</a:t>
            </a:r>
            <a:r>
              <a:rPr lang="en-US" dirty="0"/>
              <a:t> used a deep network</a:t>
            </a:r>
          </a:p>
          <a:p>
            <a:endParaRPr lang="en-US" dirty="0"/>
          </a:p>
        </p:txBody>
      </p:sp>
      <p:sp>
        <p:nvSpPr>
          <p:cNvPr id="4" name="Slide Number Placeholder 3"/>
          <p:cNvSpPr>
            <a:spLocks noGrp="1"/>
          </p:cNvSpPr>
          <p:nvPr>
            <p:ph type="sldNum" sz="quarter" idx="5"/>
          </p:nvPr>
        </p:nvSpPr>
        <p:spPr/>
        <p:txBody>
          <a:bodyPr/>
          <a:lstStyle/>
          <a:p>
            <a:fld id="{36CD246E-904D-2C4A-A593-799CECEF7BFE}" type="slidenum">
              <a:rPr lang="en-US" smtClean="0"/>
              <a:t>8</a:t>
            </a:fld>
            <a:endParaRPr lang="en-US"/>
          </a:p>
        </p:txBody>
      </p:sp>
    </p:spTree>
    <p:extLst>
      <p:ext uri="{BB962C8B-B14F-4D97-AF65-F5344CB8AC3E}">
        <p14:creationId xmlns:p14="http://schemas.microsoft.com/office/powerpoint/2010/main" val="281030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D246E-904D-2C4A-A593-799CECEF7BFE}" type="slidenum">
              <a:rPr lang="en-US" smtClean="0"/>
              <a:t>9</a:t>
            </a:fld>
            <a:endParaRPr lang="en-US"/>
          </a:p>
        </p:txBody>
      </p:sp>
    </p:spTree>
    <p:extLst>
      <p:ext uri="{BB962C8B-B14F-4D97-AF65-F5344CB8AC3E}">
        <p14:creationId xmlns:p14="http://schemas.microsoft.com/office/powerpoint/2010/main" val="57465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Gaussian random hyperplanes to project the input down to 𝑂(log⁡𝑛/𝛿) dimensions.</a:t>
            </a:r>
          </a:p>
          <a:p>
            <a:endParaRPr lang="en-US" dirty="0"/>
          </a:p>
          <a:p>
            <a:r>
              <a:rPr lang="en-US" dirty="0"/>
              <a:t>Simulate linear codes to compress 𝑂(log⁡𝑛/𝛿) down to 𝑂(log⁡𝑛 ) dimension binary vector.</a:t>
            </a:r>
          </a:p>
          <a:p>
            <a:endParaRPr lang="en-US" dirty="0"/>
          </a:p>
          <a:p>
            <a:r>
              <a:rPr lang="en-US" dirty="0"/>
              <a:t>Partition the set of 𝑛 samples into √𝑛 subsets of size √𝑛.</a:t>
            </a:r>
          </a:p>
          <a:p>
            <a:endParaRPr lang="en-US" dirty="0"/>
          </a:p>
          <a:p>
            <a:r>
              <a:rPr lang="en-US" dirty="0"/>
              <a:t>Project the vectors to 𝑂(√𝑛) dimensions. It feels counter-intuitive to first compress the input down to log n dimensions and then project up to \sqrt(n) dimensions, but the key requirement that we had was to ensure that that the vectors in each subset were linearly independent, and unfortunately, we were not able to achieve that directly, without first compressing down to log n dimensions. Bypassing this compression led to a worse dependence on delta.</a:t>
            </a:r>
          </a:p>
          <a:p>
            <a:endParaRPr lang="en-US" dirty="0"/>
          </a:p>
          <a:p>
            <a:r>
              <a:rPr lang="en-US" dirty="0"/>
              <a:t>Memorize √𝑛 samples with each neuron. We are able to achieve this exactly because we constructed the \sqrt{n} subsets such that the vectors inside them were linearly independent.</a:t>
            </a:r>
          </a:p>
        </p:txBody>
      </p:sp>
      <p:sp>
        <p:nvSpPr>
          <p:cNvPr id="4" name="Slide Number Placeholder 3"/>
          <p:cNvSpPr>
            <a:spLocks noGrp="1"/>
          </p:cNvSpPr>
          <p:nvPr>
            <p:ph type="sldNum" sz="quarter" idx="5"/>
          </p:nvPr>
        </p:nvSpPr>
        <p:spPr/>
        <p:txBody>
          <a:bodyPr/>
          <a:lstStyle/>
          <a:p>
            <a:fld id="{36CD246E-904D-2C4A-A593-799CECEF7BFE}" type="slidenum">
              <a:rPr lang="en-US" smtClean="0"/>
              <a:t>12</a:t>
            </a:fld>
            <a:endParaRPr lang="en-US"/>
          </a:p>
        </p:txBody>
      </p:sp>
    </p:spTree>
    <p:extLst>
      <p:ext uri="{BB962C8B-B14F-4D97-AF65-F5344CB8AC3E}">
        <p14:creationId xmlns:p14="http://schemas.microsoft.com/office/powerpoint/2010/main" val="425330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AED08-9FC7-8345-9765-34919B29DB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241AC4-5174-D64B-B69D-37B458A50D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440B8D-8EF8-8F45-9456-E855AFC95ED4}"/>
              </a:ext>
            </a:extLst>
          </p:cNvPr>
          <p:cNvSpPr>
            <a:spLocks noGrp="1"/>
          </p:cNvSpPr>
          <p:nvPr>
            <p:ph type="dt" sz="half" idx="10"/>
          </p:nvPr>
        </p:nvSpPr>
        <p:spPr/>
        <p:txBody>
          <a:bodyPr/>
          <a:lstStyle/>
          <a:p>
            <a:fld id="{711FD567-8EB8-8744-A8ED-8239C014AE63}" type="datetimeFigureOut">
              <a:rPr lang="en-US" smtClean="0"/>
              <a:t>3/30/22</a:t>
            </a:fld>
            <a:endParaRPr lang="en-US"/>
          </a:p>
        </p:txBody>
      </p:sp>
      <p:sp>
        <p:nvSpPr>
          <p:cNvPr id="5" name="Footer Placeholder 4">
            <a:extLst>
              <a:ext uri="{FF2B5EF4-FFF2-40B4-BE49-F238E27FC236}">
                <a16:creationId xmlns:a16="http://schemas.microsoft.com/office/drawing/2014/main" id="{C6D4F184-866C-B246-870D-2F6956065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2DA53-7BE1-FC42-8305-E0874DF739B0}"/>
              </a:ext>
            </a:extLst>
          </p:cNvPr>
          <p:cNvSpPr>
            <a:spLocks noGrp="1"/>
          </p:cNvSpPr>
          <p:nvPr>
            <p:ph type="sldNum" sz="quarter" idx="12"/>
          </p:nvPr>
        </p:nvSpPr>
        <p:spPr/>
        <p:txBody>
          <a:bodyPr/>
          <a:lstStyle/>
          <a:p>
            <a:fld id="{3AC93B22-846E-1540-B4CB-03C3F077345B}" type="slidenum">
              <a:rPr lang="en-US" smtClean="0"/>
              <a:t>‹#›</a:t>
            </a:fld>
            <a:endParaRPr lang="en-US"/>
          </a:p>
        </p:txBody>
      </p:sp>
    </p:spTree>
    <p:extLst>
      <p:ext uri="{BB962C8B-B14F-4D97-AF65-F5344CB8AC3E}">
        <p14:creationId xmlns:p14="http://schemas.microsoft.com/office/powerpoint/2010/main" val="227116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F9F8-B71B-9E4B-8BF6-68A4CDFEC5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1CFFB3-B20C-3A4A-A905-4F4AC902C6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1CF16-0D21-F147-8E2A-4CF1121530D4}"/>
              </a:ext>
            </a:extLst>
          </p:cNvPr>
          <p:cNvSpPr>
            <a:spLocks noGrp="1"/>
          </p:cNvSpPr>
          <p:nvPr>
            <p:ph type="dt" sz="half" idx="10"/>
          </p:nvPr>
        </p:nvSpPr>
        <p:spPr/>
        <p:txBody>
          <a:bodyPr/>
          <a:lstStyle/>
          <a:p>
            <a:fld id="{711FD567-8EB8-8744-A8ED-8239C014AE63}" type="datetimeFigureOut">
              <a:rPr lang="en-US" smtClean="0"/>
              <a:t>3/30/22</a:t>
            </a:fld>
            <a:endParaRPr lang="en-US"/>
          </a:p>
        </p:txBody>
      </p:sp>
      <p:sp>
        <p:nvSpPr>
          <p:cNvPr id="5" name="Footer Placeholder 4">
            <a:extLst>
              <a:ext uri="{FF2B5EF4-FFF2-40B4-BE49-F238E27FC236}">
                <a16:creationId xmlns:a16="http://schemas.microsoft.com/office/drawing/2014/main" id="{597DF63B-A4AD-B14F-968C-2A91202CA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61D50-9DE1-F14D-8987-DEA85310343C}"/>
              </a:ext>
            </a:extLst>
          </p:cNvPr>
          <p:cNvSpPr>
            <a:spLocks noGrp="1"/>
          </p:cNvSpPr>
          <p:nvPr>
            <p:ph type="sldNum" sz="quarter" idx="12"/>
          </p:nvPr>
        </p:nvSpPr>
        <p:spPr/>
        <p:txBody>
          <a:bodyPr/>
          <a:lstStyle/>
          <a:p>
            <a:fld id="{3AC93B22-846E-1540-B4CB-03C3F077345B}" type="slidenum">
              <a:rPr lang="en-US" smtClean="0"/>
              <a:t>‹#›</a:t>
            </a:fld>
            <a:endParaRPr lang="en-US"/>
          </a:p>
        </p:txBody>
      </p:sp>
    </p:spTree>
    <p:extLst>
      <p:ext uri="{BB962C8B-B14F-4D97-AF65-F5344CB8AC3E}">
        <p14:creationId xmlns:p14="http://schemas.microsoft.com/office/powerpoint/2010/main" val="321494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A5C97C-2067-2548-9203-F7B79BADFE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02EB5C-9951-5B4B-8FD9-7D00668E6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B002A-51AB-B54B-A9BD-67A5372108D8}"/>
              </a:ext>
            </a:extLst>
          </p:cNvPr>
          <p:cNvSpPr>
            <a:spLocks noGrp="1"/>
          </p:cNvSpPr>
          <p:nvPr>
            <p:ph type="dt" sz="half" idx="10"/>
          </p:nvPr>
        </p:nvSpPr>
        <p:spPr/>
        <p:txBody>
          <a:bodyPr/>
          <a:lstStyle/>
          <a:p>
            <a:fld id="{711FD567-8EB8-8744-A8ED-8239C014AE63}" type="datetimeFigureOut">
              <a:rPr lang="en-US" smtClean="0"/>
              <a:t>3/30/22</a:t>
            </a:fld>
            <a:endParaRPr lang="en-US"/>
          </a:p>
        </p:txBody>
      </p:sp>
      <p:sp>
        <p:nvSpPr>
          <p:cNvPr id="5" name="Footer Placeholder 4">
            <a:extLst>
              <a:ext uri="{FF2B5EF4-FFF2-40B4-BE49-F238E27FC236}">
                <a16:creationId xmlns:a16="http://schemas.microsoft.com/office/drawing/2014/main" id="{F17D2FEE-A7A2-5A41-9492-428B07606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48517-B545-274A-82E5-804F7D277BA4}"/>
              </a:ext>
            </a:extLst>
          </p:cNvPr>
          <p:cNvSpPr>
            <a:spLocks noGrp="1"/>
          </p:cNvSpPr>
          <p:nvPr>
            <p:ph type="sldNum" sz="quarter" idx="12"/>
          </p:nvPr>
        </p:nvSpPr>
        <p:spPr/>
        <p:txBody>
          <a:bodyPr/>
          <a:lstStyle/>
          <a:p>
            <a:fld id="{3AC93B22-846E-1540-B4CB-03C3F077345B}" type="slidenum">
              <a:rPr lang="en-US" smtClean="0"/>
              <a:t>‹#›</a:t>
            </a:fld>
            <a:endParaRPr lang="en-US"/>
          </a:p>
        </p:txBody>
      </p:sp>
    </p:spTree>
    <p:extLst>
      <p:ext uri="{BB962C8B-B14F-4D97-AF65-F5344CB8AC3E}">
        <p14:creationId xmlns:p14="http://schemas.microsoft.com/office/powerpoint/2010/main" val="2338629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C4A2-E3BE-2B45-B45A-CB9C4C4CF3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11FCE2-677E-7B40-8C3E-46B21F5D9F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899EF-155A-1545-AF5B-2AB9B1B2742D}"/>
              </a:ext>
            </a:extLst>
          </p:cNvPr>
          <p:cNvSpPr>
            <a:spLocks noGrp="1"/>
          </p:cNvSpPr>
          <p:nvPr>
            <p:ph type="dt" sz="half" idx="10"/>
          </p:nvPr>
        </p:nvSpPr>
        <p:spPr/>
        <p:txBody>
          <a:bodyPr/>
          <a:lstStyle/>
          <a:p>
            <a:fld id="{711FD567-8EB8-8744-A8ED-8239C014AE63}" type="datetimeFigureOut">
              <a:rPr lang="en-US" smtClean="0"/>
              <a:t>3/30/22</a:t>
            </a:fld>
            <a:endParaRPr lang="en-US"/>
          </a:p>
        </p:txBody>
      </p:sp>
      <p:sp>
        <p:nvSpPr>
          <p:cNvPr id="5" name="Footer Placeholder 4">
            <a:extLst>
              <a:ext uri="{FF2B5EF4-FFF2-40B4-BE49-F238E27FC236}">
                <a16:creationId xmlns:a16="http://schemas.microsoft.com/office/drawing/2014/main" id="{880624A7-E2F4-C34F-959D-B57B56B47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FC815-33B1-C244-A615-A43F2ABEBFF3}"/>
              </a:ext>
            </a:extLst>
          </p:cNvPr>
          <p:cNvSpPr>
            <a:spLocks noGrp="1"/>
          </p:cNvSpPr>
          <p:nvPr>
            <p:ph type="sldNum" sz="quarter" idx="12"/>
          </p:nvPr>
        </p:nvSpPr>
        <p:spPr/>
        <p:txBody>
          <a:bodyPr/>
          <a:lstStyle/>
          <a:p>
            <a:fld id="{3AC93B22-846E-1540-B4CB-03C3F077345B}" type="slidenum">
              <a:rPr lang="en-US" smtClean="0"/>
              <a:t>‹#›</a:t>
            </a:fld>
            <a:endParaRPr lang="en-US"/>
          </a:p>
        </p:txBody>
      </p:sp>
    </p:spTree>
    <p:extLst>
      <p:ext uri="{BB962C8B-B14F-4D97-AF65-F5344CB8AC3E}">
        <p14:creationId xmlns:p14="http://schemas.microsoft.com/office/powerpoint/2010/main" val="4276958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9DFE-DAF2-5243-A72A-C64183659C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4A7761-EAB5-C34E-8B87-9DC8CB4A19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428B7D-1DE2-B545-A148-10B17156C31A}"/>
              </a:ext>
            </a:extLst>
          </p:cNvPr>
          <p:cNvSpPr>
            <a:spLocks noGrp="1"/>
          </p:cNvSpPr>
          <p:nvPr>
            <p:ph type="dt" sz="half" idx="10"/>
          </p:nvPr>
        </p:nvSpPr>
        <p:spPr/>
        <p:txBody>
          <a:bodyPr/>
          <a:lstStyle/>
          <a:p>
            <a:fld id="{711FD567-8EB8-8744-A8ED-8239C014AE63}" type="datetimeFigureOut">
              <a:rPr lang="en-US" smtClean="0"/>
              <a:t>3/30/22</a:t>
            </a:fld>
            <a:endParaRPr lang="en-US"/>
          </a:p>
        </p:txBody>
      </p:sp>
      <p:sp>
        <p:nvSpPr>
          <p:cNvPr id="5" name="Footer Placeholder 4">
            <a:extLst>
              <a:ext uri="{FF2B5EF4-FFF2-40B4-BE49-F238E27FC236}">
                <a16:creationId xmlns:a16="http://schemas.microsoft.com/office/drawing/2014/main" id="{D27D60D0-7EDF-5548-9908-D76EFBEE7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28F20-F5D7-6D4C-8C90-6BC439A79825}"/>
              </a:ext>
            </a:extLst>
          </p:cNvPr>
          <p:cNvSpPr>
            <a:spLocks noGrp="1"/>
          </p:cNvSpPr>
          <p:nvPr>
            <p:ph type="sldNum" sz="quarter" idx="12"/>
          </p:nvPr>
        </p:nvSpPr>
        <p:spPr/>
        <p:txBody>
          <a:bodyPr/>
          <a:lstStyle/>
          <a:p>
            <a:fld id="{3AC93B22-846E-1540-B4CB-03C3F077345B}" type="slidenum">
              <a:rPr lang="en-US" smtClean="0"/>
              <a:t>‹#›</a:t>
            </a:fld>
            <a:endParaRPr lang="en-US"/>
          </a:p>
        </p:txBody>
      </p:sp>
    </p:spTree>
    <p:extLst>
      <p:ext uri="{BB962C8B-B14F-4D97-AF65-F5344CB8AC3E}">
        <p14:creationId xmlns:p14="http://schemas.microsoft.com/office/powerpoint/2010/main" val="545636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AE83-174B-9B46-BD56-1FA9099467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F31351-EAAC-7447-89E0-2E7CE419AD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9EEAC4-1B24-7A4E-98A0-9B0FB9856D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0149FF-2811-5549-8880-33B51DA0F84A}"/>
              </a:ext>
            </a:extLst>
          </p:cNvPr>
          <p:cNvSpPr>
            <a:spLocks noGrp="1"/>
          </p:cNvSpPr>
          <p:nvPr>
            <p:ph type="dt" sz="half" idx="10"/>
          </p:nvPr>
        </p:nvSpPr>
        <p:spPr/>
        <p:txBody>
          <a:bodyPr/>
          <a:lstStyle/>
          <a:p>
            <a:fld id="{711FD567-8EB8-8744-A8ED-8239C014AE63}" type="datetimeFigureOut">
              <a:rPr lang="en-US" smtClean="0"/>
              <a:t>3/30/22</a:t>
            </a:fld>
            <a:endParaRPr lang="en-US"/>
          </a:p>
        </p:txBody>
      </p:sp>
      <p:sp>
        <p:nvSpPr>
          <p:cNvPr id="6" name="Footer Placeholder 5">
            <a:extLst>
              <a:ext uri="{FF2B5EF4-FFF2-40B4-BE49-F238E27FC236}">
                <a16:creationId xmlns:a16="http://schemas.microsoft.com/office/drawing/2014/main" id="{91097E12-FB23-5048-8C27-8DCF8752AB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A5683F-AFBB-F345-8FCB-726304C2D2DD}"/>
              </a:ext>
            </a:extLst>
          </p:cNvPr>
          <p:cNvSpPr>
            <a:spLocks noGrp="1"/>
          </p:cNvSpPr>
          <p:nvPr>
            <p:ph type="sldNum" sz="quarter" idx="12"/>
          </p:nvPr>
        </p:nvSpPr>
        <p:spPr/>
        <p:txBody>
          <a:bodyPr/>
          <a:lstStyle/>
          <a:p>
            <a:fld id="{3AC93B22-846E-1540-B4CB-03C3F077345B}" type="slidenum">
              <a:rPr lang="en-US" smtClean="0"/>
              <a:t>‹#›</a:t>
            </a:fld>
            <a:endParaRPr lang="en-US"/>
          </a:p>
        </p:txBody>
      </p:sp>
    </p:spTree>
    <p:extLst>
      <p:ext uri="{BB962C8B-B14F-4D97-AF65-F5344CB8AC3E}">
        <p14:creationId xmlns:p14="http://schemas.microsoft.com/office/powerpoint/2010/main" val="227531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A7B3-1C8C-7642-83F0-F2D7FF0902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D5EBA3-C806-C74C-9ACA-64106D0FB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41B270-F945-294F-9AE7-CB3C826AC5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CA9E56-A239-B449-B483-4D79718601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029E8E-812A-1944-884B-8F8B20D7DB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DF9BD2-D573-4540-A829-5F56DFFE15D9}"/>
              </a:ext>
            </a:extLst>
          </p:cNvPr>
          <p:cNvSpPr>
            <a:spLocks noGrp="1"/>
          </p:cNvSpPr>
          <p:nvPr>
            <p:ph type="dt" sz="half" idx="10"/>
          </p:nvPr>
        </p:nvSpPr>
        <p:spPr/>
        <p:txBody>
          <a:bodyPr/>
          <a:lstStyle/>
          <a:p>
            <a:fld id="{711FD567-8EB8-8744-A8ED-8239C014AE63}" type="datetimeFigureOut">
              <a:rPr lang="en-US" smtClean="0"/>
              <a:t>3/30/22</a:t>
            </a:fld>
            <a:endParaRPr lang="en-US"/>
          </a:p>
        </p:txBody>
      </p:sp>
      <p:sp>
        <p:nvSpPr>
          <p:cNvPr id="8" name="Footer Placeholder 7">
            <a:extLst>
              <a:ext uri="{FF2B5EF4-FFF2-40B4-BE49-F238E27FC236}">
                <a16:creationId xmlns:a16="http://schemas.microsoft.com/office/drawing/2014/main" id="{6034AB66-E67D-8E4D-8C26-40A83596B1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AE63FC-BE2D-F24B-B621-748B25C37F63}"/>
              </a:ext>
            </a:extLst>
          </p:cNvPr>
          <p:cNvSpPr>
            <a:spLocks noGrp="1"/>
          </p:cNvSpPr>
          <p:nvPr>
            <p:ph type="sldNum" sz="quarter" idx="12"/>
          </p:nvPr>
        </p:nvSpPr>
        <p:spPr/>
        <p:txBody>
          <a:bodyPr/>
          <a:lstStyle/>
          <a:p>
            <a:fld id="{3AC93B22-846E-1540-B4CB-03C3F077345B}" type="slidenum">
              <a:rPr lang="en-US" smtClean="0"/>
              <a:t>‹#›</a:t>
            </a:fld>
            <a:endParaRPr lang="en-US"/>
          </a:p>
        </p:txBody>
      </p:sp>
    </p:spTree>
    <p:extLst>
      <p:ext uri="{BB962C8B-B14F-4D97-AF65-F5344CB8AC3E}">
        <p14:creationId xmlns:p14="http://schemas.microsoft.com/office/powerpoint/2010/main" val="3630134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7B551-59E5-B64C-AAF8-6386C5B433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2C2C63-A905-8045-BE3F-30602284D301}"/>
              </a:ext>
            </a:extLst>
          </p:cNvPr>
          <p:cNvSpPr>
            <a:spLocks noGrp="1"/>
          </p:cNvSpPr>
          <p:nvPr>
            <p:ph type="dt" sz="half" idx="10"/>
          </p:nvPr>
        </p:nvSpPr>
        <p:spPr/>
        <p:txBody>
          <a:bodyPr/>
          <a:lstStyle/>
          <a:p>
            <a:fld id="{711FD567-8EB8-8744-A8ED-8239C014AE63}" type="datetimeFigureOut">
              <a:rPr lang="en-US" smtClean="0"/>
              <a:t>3/30/22</a:t>
            </a:fld>
            <a:endParaRPr lang="en-US"/>
          </a:p>
        </p:txBody>
      </p:sp>
      <p:sp>
        <p:nvSpPr>
          <p:cNvPr id="4" name="Footer Placeholder 3">
            <a:extLst>
              <a:ext uri="{FF2B5EF4-FFF2-40B4-BE49-F238E27FC236}">
                <a16:creationId xmlns:a16="http://schemas.microsoft.com/office/drawing/2014/main" id="{6020F98E-48A8-314A-AF0D-468B3AFDE5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CCD971-5EC0-7D40-A0B1-16D85BA60414}"/>
              </a:ext>
            </a:extLst>
          </p:cNvPr>
          <p:cNvSpPr>
            <a:spLocks noGrp="1"/>
          </p:cNvSpPr>
          <p:nvPr>
            <p:ph type="sldNum" sz="quarter" idx="12"/>
          </p:nvPr>
        </p:nvSpPr>
        <p:spPr/>
        <p:txBody>
          <a:bodyPr/>
          <a:lstStyle/>
          <a:p>
            <a:fld id="{3AC93B22-846E-1540-B4CB-03C3F077345B}" type="slidenum">
              <a:rPr lang="en-US" smtClean="0"/>
              <a:t>‹#›</a:t>
            </a:fld>
            <a:endParaRPr lang="en-US"/>
          </a:p>
        </p:txBody>
      </p:sp>
    </p:spTree>
    <p:extLst>
      <p:ext uri="{BB962C8B-B14F-4D97-AF65-F5344CB8AC3E}">
        <p14:creationId xmlns:p14="http://schemas.microsoft.com/office/powerpoint/2010/main" val="1659389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8BF5B3-3245-2947-A1A1-34AB44ED02FF}"/>
              </a:ext>
            </a:extLst>
          </p:cNvPr>
          <p:cNvSpPr>
            <a:spLocks noGrp="1"/>
          </p:cNvSpPr>
          <p:nvPr>
            <p:ph type="dt" sz="half" idx="10"/>
          </p:nvPr>
        </p:nvSpPr>
        <p:spPr/>
        <p:txBody>
          <a:bodyPr/>
          <a:lstStyle/>
          <a:p>
            <a:fld id="{711FD567-8EB8-8744-A8ED-8239C014AE63}" type="datetimeFigureOut">
              <a:rPr lang="en-US" smtClean="0"/>
              <a:t>3/30/22</a:t>
            </a:fld>
            <a:endParaRPr lang="en-US"/>
          </a:p>
        </p:txBody>
      </p:sp>
      <p:sp>
        <p:nvSpPr>
          <p:cNvPr id="3" name="Footer Placeholder 2">
            <a:extLst>
              <a:ext uri="{FF2B5EF4-FFF2-40B4-BE49-F238E27FC236}">
                <a16:creationId xmlns:a16="http://schemas.microsoft.com/office/drawing/2014/main" id="{9A559531-CAAD-564F-B3FB-B351A37247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32EEA3-9EE3-6E46-9FB5-B3D80CBA0820}"/>
              </a:ext>
            </a:extLst>
          </p:cNvPr>
          <p:cNvSpPr>
            <a:spLocks noGrp="1"/>
          </p:cNvSpPr>
          <p:nvPr>
            <p:ph type="sldNum" sz="quarter" idx="12"/>
          </p:nvPr>
        </p:nvSpPr>
        <p:spPr/>
        <p:txBody>
          <a:bodyPr/>
          <a:lstStyle/>
          <a:p>
            <a:fld id="{3AC93B22-846E-1540-B4CB-03C3F077345B}" type="slidenum">
              <a:rPr lang="en-US" smtClean="0"/>
              <a:t>‹#›</a:t>
            </a:fld>
            <a:endParaRPr lang="en-US"/>
          </a:p>
        </p:txBody>
      </p:sp>
    </p:spTree>
    <p:extLst>
      <p:ext uri="{BB962C8B-B14F-4D97-AF65-F5344CB8AC3E}">
        <p14:creationId xmlns:p14="http://schemas.microsoft.com/office/powerpoint/2010/main" val="994239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BA69-DB14-414B-ADAD-C935BA47D4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995619-6270-F049-8509-1356CCC90D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B30562-49AC-2140-A346-DD8770FCD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1A5B4-C357-C34F-BFB4-25D9C72F517E}"/>
              </a:ext>
            </a:extLst>
          </p:cNvPr>
          <p:cNvSpPr>
            <a:spLocks noGrp="1"/>
          </p:cNvSpPr>
          <p:nvPr>
            <p:ph type="dt" sz="half" idx="10"/>
          </p:nvPr>
        </p:nvSpPr>
        <p:spPr/>
        <p:txBody>
          <a:bodyPr/>
          <a:lstStyle/>
          <a:p>
            <a:fld id="{711FD567-8EB8-8744-A8ED-8239C014AE63}" type="datetimeFigureOut">
              <a:rPr lang="en-US" smtClean="0"/>
              <a:t>3/30/22</a:t>
            </a:fld>
            <a:endParaRPr lang="en-US"/>
          </a:p>
        </p:txBody>
      </p:sp>
      <p:sp>
        <p:nvSpPr>
          <p:cNvPr id="6" name="Footer Placeholder 5">
            <a:extLst>
              <a:ext uri="{FF2B5EF4-FFF2-40B4-BE49-F238E27FC236}">
                <a16:creationId xmlns:a16="http://schemas.microsoft.com/office/drawing/2014/main" id="{B03D130D-530F-6043-BC72-C6B8B7D053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A9EC0-0FBD-7F47-AFA8-B71CB27CF1E4}"/>
              </a:ext>
            </a:extLst>
          </p:cNvPr>
          <p:cNvSpPr>
            <a:spLocks noGrp="1"/>
          </p:cNvSpPr>
          <p:nvPr>
            <p:ph type="sldNum" sz="quarter" idx="12"/>
          </p:nvPr>
        </p:nvSpPr>
        <p:spPr/>
        <p:txBody>
          <a:bodyPr/>
          <a:lstStyle/>
          <a:p>
            <a:fld id="{3AC93B22-846E-1540-B4CB-03C3F077345B}" type="slidenum">
              <a:rPr lang="en-US" smtClean="0"/>
              <a:t>‹#›</a:t>
            </a:fld>
            <a:endParaRPr lang="en-US"/>
          </a:p>
        </p:txBody>
      </p:sp>
    </p:spTree>
    <p:extLst>
      <p:ext uri="{BB962C8B-B14F-4D97-AF65-F5344CB8AC3E}">
        <p14:creationId xmlns:p14="http://schemas.microsoft.com/office/powerpoint/2010/main" val="1973891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DCAF-EE38-FA4D-AB45-3FAA68D3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19FFA6-6D7E-2241-9DFE-D82A97E00F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42B8-9F2B-9142-AF5A-36E1C4DA6A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D737C6-98E1-5747-B758-B39CD57C1D75}"/>
              </a:ext>
            </a:extLst>
          </p:cNvPr>
          <p:cNvSpPr>
            <a:spLocks noGrp="1"/>
          </p:cNvSpPr>
          <p:nvPr>
            <p:ph type="dt" sz="half" idx="10"/>
          </p:nvPr>
        </p:nvSpPr>
        <p:spPr/>
        <p:txBody>
          <a:bodyPr/>
          <a:lstStyle/>
          <a:p>
            <a:fld id="{711FD567-8EB8-8744-A8ED-8239C014AE63}" type="datetimeFigureOut">
              <a:rPr lang="en-US" smtClean="0"/>
              <a:t>3/30/22</a:t>
            </a:fld>
            <a:endParaRPr lang="en-US"/>
          </a:p>
        </p:txBody>
      </p:sp>
      <p:sp>
        <p:nvSpPr>
          <p:cNvPr id="6" name="Footer Placeholder 5">
            <a:extLst>
              <a:ext uri="{FF2B5EF4-FFF2-40B4-BE49-F238E27FC236}">
                <a16:creationId xmlns:a16="http://schemas.microsoft.com/office/drawing/2014/main" id="{C095BA42-65BE-1C4B-B2B9-077FA5729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662806-54BF-094A-85E3-6CD1CAAD15FA}"/>
              </a:ext>
            </a:extLst>
          </p:cNvPr>
          <p:cNvSpPr>
            <a:spLocks noGrp="1"/>
          </p:cNvSpPr>
          <p:nvPr>
            <p:ph type="sldNum" sz="quarter" idx="12"/>
          </p:nvPr>
        </p:nvSpPr>
        <p:spPr/>
        <p:txBody>
          <a:bodyPr/>
          <a:lstStyle/>
          <a:p>
            <a:fld id="{3AC93B22-846E-1540-B4CB-03C3F077345B}" type="slidenum">
              <a:rPr lang="en-US" smtClean="0"/>
              <a:t>‹#›</a:t>
            </a:fld>
            <a:endParaRPr lang="en-US"/>
          </a:p>
        </p:txBody>
      </p:sp>
    </p:spTree>
    <p:extLst>
      <p:ext uri="{BB962C8B-B14F-4D97-AF65-F5344CB8AC3E}">
        <p14:creationId xmlns:p14="http://schemas.microsoft.com/office/powerpoint/2010/main" val="2956173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5970FA-F892-7B4F-BB9E-11B616F725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C3EB6E-8DF8-5E4E-B2C8-10DD171296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41BC3-7A01-274F-B32F-6D46E186B8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1FD567-8EB8-8744-A8ED-8239C014AE63}" type="datetimeFigureOut">
              <a:rPr lang="en-US" smtClean="0"/>
              <a:t>3/30/22</a:t>
            </a:fld>
            <a:endParaRPr lang="en-US"/>
          </a:p>
        </p:txBody>
      </p:sp>
      <p:sp>
        <p:nvSpPr>
          <p:cNvPr id="5" name="Footer Placeholder 4">
            <a:extLst>
              <a:ext uri="{FF2B5EF4-FFF2-40B4-BE49-F238E27FC236}">
                <a16:creationId xmlns:a16="http://schemas.microsoft.com/office/drawing/2014/main" id="{A5D8F875-8A5A-724F-BD3F-BDA1030F3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82128C-4BE9-554E-B102-E57FF7FD3E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C93B22-846E-1540-B4CB-03C3F077345B}" type="slidenum">
              <a:rPr lang="en-US" smtClean="0"/>
              <a:t>‹#›</a:t>
            </a:fld>
            <a:endParaRPr lang="en-US"/>
          </a:p>
        </p:txBody>
      </p:sp>
    </p:spTree>
    <p:extLst>
      <p:ext uri="{BB962C8B-B14F-4D97-AF65-F5344CB8AC3E}">
        <p14:creationId xmlns:p14="http://schemas.microsoft.com/office/powerpoint/2010/main" val="571831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50.png"/><Relationship Id="rId4" Type="http://schemas.openxmlformats.org/officeDocument/2006/relationships/image" Target="../media/image240.png"/></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D0E-D658-324B-9FF3-0773336E9B55}"/>
              </a:ext>
            </a:extLst>
          </p:cNvPr>
          <p:cNvSpPr>
            <a:spLocks noGrp="1"/>
          </p:cNvSpPr>
          <p:nvPr>
            <p:ph type="ctrTitle"/>
          </p:nvPr>
        </p:nvSpPr>
        <p:spPr>
          <a:xfrm>
            <a:off x="0" y="406400"/>
            <a:ext cx="12192000" cy="2387600"/>
          </a:xfrm>
        </p:spPr>
        <p:txBody>
          <a:bodyPr rtlCol="0">
            <a:normAutofit/>
          </a:bodyPr>
          <a:lstStyle/>
          <a:p>
            <a:pPr>
              <a:defRPr/>
            </a:pPr>
            <a:r>
              <a:rPr lang="en-US" sz="4400" dirty="0">
                <a:solidFill>
                  <a:srgbClr val="0070C0"/>
                </a:solidFill>
              </a:rPr>
              <a:t>An Exponential Improvement on the Memorization Capacity of Deep Threshold Networks</a:t>
            </a:r>
          </a:p>
        </p:txBody>
      </p:sp>
      <p:pic>
        <p:nvPicPr>
          <p:cNvPr id="13314" name="Picture 2" descr="Amin Karbasi">
            <a:extLst>
              <a:ext uri="{FF2B5EF4-FFF2-40B4-BE49-F238E27FC236}">
                <a16:creationId xmlns:a16="http://schemas.microsoft.com/office/drawing/2014/main" id="{BB5C46BC-4C40-3344-B5D2-6B9B02545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756" r="9056"/>
          <a:stretch>
            <a:fillRect/>
          </a:stretch>
        </p:blipFill>
        <p:spPr bwMode="auto">
          <a:xfrm>
            <a:off x="9854992" y="3451225"/>
            <a:ext cx="147161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6">
            <a:extLst>
              <a:ext uri="{FF2B5EF4-FFF2-40B4-BE49-F238E27FC236}">
                <a16:creationId xmlns:a16="http://schemas.microsoft.com/office/drawing/2014/main" id="{068C8B77-5A1D-6244-9039-74742CE33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6" r="62083"/>
          <a:stretch>
            <a:fillRect/>
          </a:stretch>
        </p:blipFill>
        <p:spPr bwMode="auto">
          <a:xfrm>
            <a:off x="6882052" y="3451225"/>
            <a:ext cx="14700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8" descr="image">
            <a:extLst>
              <a:ext uri="{FF2B5EF4-FFF2-40B4-BE49-F238E27FC236}">
                <a16:creationId xmlns:a16="http://schemas.microsoft.com/office/drawing/2014/main" id="{15912A60-3127-294F-9DB6-4334F979D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3451225"/>
            <a:ext cx="127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0" descr="Kartik Sreenivasan">
            <a:extLst>
              <a:ext uri="{FF2B5EF4-FFF2-40B4-BE49-F238E27FC236}">
                <a16:creationId xmlns:a16="http://schemas.microsoft.com/office/drawing/2014/main" id="{36A3445F-2EAE-824A-9208-3467A25411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333"/>
          <a:stretch>
            <a:fillRect/>
          </a:stretch>
        </p:blipFill>
        <p:spPr bwMode="auto">
          <a:xfrm>
            <a:off x="3798888" y="3451225"/>
            <a:ext cx="127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3">
            <a:extLst>
              <a:ext uri="{FF2B5EF4-FFF2-40B4-BE49-F238E27FC236}">
                <a16:creationId xmlns:a16="http://schemas.microsoft.com/office/drawing/2014/main" id="{6E596C5D-9B8D-2545-AFE6-5C93BD1817D4}"/>
              </a:ext>
            </a:extLst>
          </p:cNvPr>
          <p:cNvSpPr txBox="1">
            <a:spLocks noChangeArrowheads="1"/>
          </p:cNvSpPr>
          <p:nvPr/>
        </p:nvSpPr>
        <p:spPr bwMode="auto">
          <a:xfrm>
            <a:off x="700506" y="5473700"/>
            <a:ext cx="16482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dirty="0">
                <a:latin typeface="Gill Sans Light" panose="020B0302020104020203" pitchFamily="34" charset="-79"/>
                <a:cs typeface="Gill Sans Light" panose="020B0302020104020203" pitchFamily="34" charset="-79"/>
              </a:rPr>
              <a:t>Shashank Rajput</a:t>
            </a:r>
          </a:p>
          <a:p>
            <a:pPr algn="ctr" eaLnBrk="1" hangingPunct="1">
              <a:lnSpc>
                <a:spcPct val="100000"/>
              </a:lnSpc>
              <a:spcBef>
                <a:spcPct val="0"/>
              </a:spcBef>
              <a:buFontTx/>
              <a:buNone/>
            </a:pPr>
            <a:r>
              <a:rPr lang="en-US" altLang="en-US" sz="1800" dirty="0">
                <a:latin typeface="Gill Sans Light" panose="020B0302020104020203" pitchFamily="34" charset="-79"/>
                <a:cs typeface="Gill Sans Light" panose="020B0302020104020203" pitchFamily="34" charset="-79"/>
              </a:rPr>
              <a:t>UW - Madison</a:t>
            </a:r>
          </a:p>
        </p:txBody>
      </p:sp>
      <p:sp>
        <p:nvSpPr>
          <p:cNvPr id="13319" name="TextBox 9">
            <a:extLst>
              <a:ext uri="{FF2B5EF4-FFF2-40B4-BE49-F238E27FC236}">
                <a16:creationId xmlns:a16="http://schemas.microsoft.com/office/drawing/2014/main" id="{FD4F3EBD-45CA-4849-8D7D-5F2C8C3E96D7}"/>
              </a:ext>
            </a:extLst>
          </p:cNvPr>
          <p:cNvSpPr txBox="1">
            <a:spLocks noChangeArrowheads="1"/>
          </p:cNvSpPr>
          <p:nvPr/>
        </p:nvSpPr>
        <p:spPr bwMode="auto">
          <a:xfrm>
            <a:off x="3482975" y="5473700"/>
            <a:ext cx="18269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dirty="0">
                <a:latin typeface="Gill Sans Light" panose="020B0302020104020203" pitchFamily="34" charset="-79"/>
                <a:cs typeface="Gill Sans Light" panose="020B0302020104020203" pitchFamily="34" charset="-79"/>
              </a:rPr>
              <a:t>Kartik </a:t>
            </a:r>
            <a:r>
              <a:rPr lang="en-US" altLang="en-US" sz="1800" dirty="0" err="1">
                <a:latin typeface="Gill Sans Light" panose="020B0302020104020203" pitchFamily="34" charset="-79"/>
                <a:cs typeface="Gill Sans Light" panose="020B0302020104020203" pitchFamily="34" charset="-79"/>
              </a:rPr>
              <a:t>Sreenivasan</a:t>
            </a:r>
            <a:endParaRPr lang="en-US" altLang="en-US" sz="1800" dirty="0">
              <a:latin typeface="Gill Sans Light" panose="020B0302020104020203" pitchFamily="34" charset="-79"/>
              <a:cs typeface="Gill Sans Light" panose="020B0302020104020203" pitchFamily="34" charset="-79"/>
            </a:endParaRPr>
          </a:p>
          <a:p>
            <a:pPr algn="ctr">
              <a:lnSpc>
                <a:spcPct val="100000"/>
              </a:lnSpc>
              <a:spcBef>
                <a:spcPct val="0"/>
              </a:spcBef>
              <a:buNone/>
            </a:pPr>
            <a:r>
              <a:rPr lang="en-US" altLang="en-US" sz="1800" dirty="0">
                <a:latin typeface="Gill Sans Light" panose="020B0302020104020203" pitchFamily="34" charset="-79"/>
                <a:cs typeface="Gill Sans Light" panose="020B0302020104020203" pitchFamily="34" charset="-79"/>
              </a:rPr>
              <a:t>UW - Madison</a:t>
            </a:r>
          </a:p>
        </p:txBody>
      </p:sp>
      <p:sp>
        <p:nvSpPr>
          <p:cNvPr id="13320" name="TextBox 10">
            <a:extLst>
              <a:ext uri="{FF2B5EF4-FFF2-40B4-BE49-F238E27FC236}">
                <a16:creationId xmlns:a16="http://schemas.microsoft.com/office/drawing/2014/main" id="{07B3C4AD-A178-D14F-BE6C-90028264E027}"/>
              </a:ext>
            </a:extLst>
          </p:cNvPr>
          <p:cNvSpPr txBox="1">
            <a:spLocks noChangeArrowheads="1"/>
          </p:cNvSpPr>
          <p:nvPr/>
        </p:nvSpPr>
        <p:spPr bwMode="auto">
          <a:xfrm>
            <a:off x="9834662" y="5495925"/>
            <a:ext cx="15122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dirty="0">
                <a:latin typeface="Gill Sans Light" panose="020B0302020104020203" pitchFamily="34" charset="-79"/>
                <a:cs typeface="Gill Sans Light" panose="020B0302020104020203" pitchFamily="34" charset="-79"/>
              </a:rPr>
              <a:t>Amin </a:t>
            </a:r>
            <a:r>
              <a:rPr lang="en-US" altLang="en-US" sz="1800" dirty="0" err="1">
                <a:latin typeface="Gill Sans Light" panose="020B0302020104020203" pitchFamily="34" charset="-79"/>
                <a:cs typeface="Gill Sans Light" panose="020B0302020104020203" pitchFamily="34" charset="-79"/>
              </a:rPr>
              <a:t>Karbasi</a:t>
            </a:r>
            <a:endParaRPr lang="en-US" altLang="en-US" sz="1800" dirty="0">
              <a:latin typeface="Gill Sans Light" panose="020B0302020104020203" pitchFamily="34" charset="-79"/>
              <a:cs typeface="Gill Sans Light" panose="020B0302020104020203" pitchFamily="34" charset="-79"/>
            </a:endParaRPr>
          </a:p>
          <a:p>
            <a:pPr algn="ctr">
              <a:lnSpc>
                <a:spcPct val="100000"/>
              </a:lnSpc>
              <a:spcBef>
                <a:spcPct val="0"/>
              </a:spcBef>
              <a:buNone/>
            </a:pPr>
            <a:r>
              <a:rPr lang="en-US" altLang="en-US" sz="1800" dirty="0">
                <a:latin typeface="Gill Sans Light" panose="020B0302020104020203" pitchFamily="34" charset="-79"/>
                <a:cs typeface="Gill Sans Light" panose="020B0302020104020203" pitchFamily="34" charset="-79"/>
              </a:rPr>
              <a:t>Yale University</a:t>
            </a:r>
          </a:p>
        </p:txBody>
      </p:sp>
      <p:sp>
        <p:nvSpPr>
          <p:cNvPr id="13321" name="TextBox 11">
            <a:extLst>
              <a:ext uri="{FF2B5EF4-FFF2-40B4-BE49-F238E27FC236}">
                <a16:creationId xmlns:a16="http://schemas.microsoft.com/office/drawing/2014/main" id="{03D5000E-A102-9645-9CC3-67CF014E4893}"/>
              </a:ext>
            </a:extLst>
          </p:cNvPr>
          <p:cNvSpPr txBox="1">
            <a:spLocks noChangeArrowheads="1"/>
          </p:cNvSpPr>
          <p:nvPr/>
        </p:nvSpPr>
        <p:spPr bwMode="auto">
          <a:xfrm>
            <a:off x="6448665" y="5473700"/>
            <a:ext cx="22472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dirty="0">
                <a:latin typeface="Gill Sans Light" panose="020B0302020104020203" pitchFamily="34" charset="-79"/>
                <a:cs typeface="Gill Sans Light" panose="020B0302020104020203" pitchFamily="34" charset="-79"/>
              </a:rPr>
              <a:t>Dimitris Papailiopoulos</a:t>
            </a:r>
          </a:p>
          <a:p>
            <a:pPr algn="ctr">
              <a:lnSpc>
                <a:spcPct val="100000"/>
              </a:lnSpc>
              <a:spcBef>
                <a:spcPct val="0"/>
              </a:spcBef>
              <a:buNone/>
            </a:pPr>
            <a:r>
              <a:rPr lang="en-US" altLang="en-US" sz="1800" dirty="0">
                <a:latin typeface="Gill Sans Light" panose="020B0302020104020203" pitchFamily="34" charset="-79"/>
                <a:cs typeface="Gill Sans Light" panose="020B0302020104020203" pitchFamily="34" charset="-79"/>
              </a:rPr>
              <a:t>UW - Madison</a:t>
            </a:r>
          </a:p>
        </p:txBody>
      </p:sp>
      <p:pic>
        <p:nvPicPr>
          <p:cNvPr id="4" name="Picture 3">
            <a:extLst>
              <a:ext uri="{FF2B5EF4-FFF2-40B4-BE49-F238E27FC236}">
                <a16:creationId xmlns:a16="http://schemas.microsoft.com/office/drawing/2014/main" id="{ED10699B-08F5-B446-8A5B-9B951418E602}"/>
              </a:ext>
            </a:extLst>
          </p:cNvPr>
          <p:cNvPicPr>
            <a:picLocks noChangeAspect="1"/>
          </p:cNvPicPr>
          <p:nvPr/>
        </p:nvPicPr>
        <p:blipFill>
          <a:blip r:embed="rId6"/>
          <a:stretch>
            <a:fillRect/>
          </a:stretch>
        </p:blipFill>
        <p:spPr>
          <a:xfrm>
            <a:off x="9922331" y="-80045"/>
            <a:ext cx="1438750" cy="1177159"/>
          </a:xfrm>
          <a:prstGeom prst="rect">
            <a:avLst/>
          </a:prstGeom>
        </p:spPr>
      </p:pic>
      <p:pic>
        <p:nvPicPr>
          <p:cNvPr id="1026" name="Picture 2" descr="Amazon.com: Yale University Logo Women's Sweatshirt: Clothing">
            <a:extLst>
              <a:ext uri="{FF2B5EF4-FFF2-40B4-BE49-F238E27FC236}">
                <a16:creationId xmlns:a16="http://schemas.microsoft.com/office/drawing/2014/main" id="{1126681B-76F5-0444-AF6E-D3177DC83F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763" t="8599" r="18494" b="7614"/>
          <a:stretch/>
        </p:blipFill>
        <p:spPr bwMode="auto">
          <a:xfrm>
            <a:off x="11344943" y="51463"/>
            <a:ext cx="680483" cy="8542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F82C929-FC83-5C4A-AD02-BAFBADF12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941" y="100711"/>
            <a:ext cx="2150553" cy="9677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81FF-DCDC-8645-A3F9-3F99E9F946D9}"/>
              </a:ext>
            </a:extLst>
          </p:cNvPr>
          <p:cNvSpPr>
            <a:spLocks noGrp="1"/>
          </p:cNvSpPr>
          <p:nvPr>
            <p:ph type="title"/>
          </p:nvPr>
        </p:nvSpPr>
        <p:spPr/>
        <p:txBody>
          <a:bodyPr/>
          <a:lstStyle/>
          <a:p>
            <a:r>
              <a:rPr lang="en-US" altLang="en-US" dirty="0">
                <a:solidFill>
                  <a:srgbClr val="0070C0"/>
                </a:solidFill>
              </a:rPr>
              <a:t>Our results</a:t>
            </a:r>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D61D497-5210-FF47-8CF1-B9EAC77162E9}"/>
                  </a:ext>
                </a:extLst>
              </p:cNvPr>
              <p:cNvGraphicFramePr>
                <a:graphicFrameLocks noGrp="1"/>
              </p:cNvGraphicFramePr>
              <p:nvPr>
                <p:extLst>
                  <p:ext uri="{D42A27DB-BD31-4B8C-83A1-F6EECF244321}">
                    <p14:modId xmlns:p14="http://schemas.microsoft.com/office/powerpoint/2010/main" val="4023335930"/>
                  </p:ext>
                </p:extLst>
              </p:nvPr>
            </p:nvGraphicFramePr>
            <p:xfrm>
              <a:off x="517198" y="2345013"/>
              <a:ext cx="11157603" cy="2021840"/>
            </p:xfrm>
            <a:graphic>
              <a:graphicData uri="http://schemas.openxmlformats.org/drawingml/2006/table">
                <a:tbl>
                  <a:tblPr firstRow="1" bandRow="1"/>
                  <a:tblGrid>
                    <a:gridCol w="2125090">
                      <a:extLst>
                        <a:ext uri="{9D8B030D-6E8A-4147-A177-3AD203B41FA5}">
                          <a16:colId xmlns:a16="http://schemas.microsoft.com/office/drawing/2014/main" val="2117086650"/>
                        </a:ext>
                      </a:extLst>
                    </a:gridCol>
                    <a:gridCol w="2433914">
                      <a:extLst>
                        <a:ext uri="{9D8B030D-6E8A-4147-A177-3AD203B41FA5}">
                          <a16:colId xmlns:a16="http://schemas.microsoft.com/office/drawing/2014/main" val="1510491745"/>
                        </a:ext>
                      </a:extLst>
                    </a:gridCol>
                    <a:gridCol w="2204815">
                      <a:extLst>
                        <a:ext uri="{9D8B030D-6E8A-4147-A177-3AD203B41FA5}">
                          <a16:colId xmlns:a16="http://schemas.microsoft.com/office/drawing/2014/main" val="4072367142"/>
                        </a:ext>
                      </a:extLst>
                    </a:gridCol>
                    <a:gridCol w="4393784">
                      <a:extLst>
                        <a:ext uri="{9D8B030D-6E8A-4147-A177-3AD203B41FA5}">
                          <a16:colId xmlns:a16="http://schemas.microsoft.com/office/drawing/2014/main" val="4129103199"/>
                        </a:ext>
                      </a:extLst>
                    </a:gridCol>
                  </a:tblGrid>
                  <a:tr h="370840">
                    <a:tc>
                      <a:txBody>
                        <a:bodyPr/>
                        <a:lstStyle/>
                        <a:p>
                          <a:pPr algn="ctr"/>
                          <a:endParaRPr lang="en-US" b="0" i="0" dirty="0">
                            <a:latin typeface="Gill Sans Light" panose="020B0302020104020203" pitchFamily="34" charset="-79"/>
                            <a:cs typeface="Gill Sans Light" panose="020B0302020104020203" pitchFamily="34" charset="-79"/>
                          </a:endParaRPr>
                        </a:p>
                      </a:txBody>
                      <a:tcPr/>
                    </a:tc>
                    <a:tc>
                      <a:txBody>
                        <a:bodyPr/>
                        <a:lstStyle/>
                        <a:p>
                          <a:pPr algn="ctr"/>
                          <a:r>
                            <a:rPr lang="en-US" b="0" i="0" dirty="0">
                              <a:latin typeface="Gill Sans Light" panose="020B0302020104020203" pitchFamily="34" charset="-79"/>
                              <a:cs typeface="Gill Sans Light" panose="020B0302020104020203" pitchFamily="34" charset="-79"/>
                            </a:rPr>
                            <a:t>#weights</a:t>
                          </a:r>
                        </a:p>
                      </a:txBody>
                      <a:tcPr/>
                    </a:tc>
                    <a:tc>
                      <a:txBody>
                        <a:bodyPr/>
                        <a:lstStyle/>
                        <a:p>
                          <a:pPr algn="ctr"/>
                          <a:r>
                            <a:rPr lang="en-US" b="0" i="0" dirty="0">
                              <a:latin typeface="Gill Sans Light" panose="020B0302020104020203" pitchFamily="34" charset="-79"/>
                              <a:cs typeface="Gill Sans Light" panose="020B0302020104020203" pitchFamily="34" charset="-79"/>
                            </a:rPr>
                            <a:t>#neurons</a:t>
                          </a:r>
                        </a:p>
                      </a:txBody>
                      <a:tcPr/>
                    </a:tc>
                    <a:tc>
                      <a:txBody>
                        <a:bodyPr/>
                        <a:lstStyle/>
                        <a:p>
                          <a:pPr algn="ctr"/>
                          <a:r>
                            <a:rPr lang="en-US" b="0" i="0" dirty="0">
                              <a:latin typeface="Gill Sans Light" panose="020B0302020104020203" pitchFamily="34" charset="-79"/>
                              <a:cs typeface="Gill Sans Light" panose="020B0302020104020203" pitchFamily="34" charset="-79"/>
                            </a:rPr>
                            <a:t>Assumptions</a:t>
                          </a:r>
                        </a:p>
                      </a:txBody>
                      <a:tcPr/>
                    </a:tc>
                    <a:extLst>
                      <a:ext uri="{0D108BD9-81ED-4DB2-BD59-A6C34878D82A}">
                        <a16:rowId xmlns:a16="http://schemas.microsoft.com/office/drawing/2014/main" val="1600868840"/>
                      </a:ext>
                    </a:extLst>
                  </a:tr>
                  <a:tr h="370840">
                    <a:tc>
                      <a:txBody>
                        <a:bodyPr/>
                        <a:lstStyle/>
                        <a:p>
                          <a:pPr algn="l"/>
                          <a:r>
                            <a:rPr lang="en-US" b="0" i="0" dirty="0">
                              <a:latin typeface="Gill Sans Light" panose="020B0302020104020203" pitchFamily="34" charset="-79"/>
                              <a:cs typeface="Gill Sans Light" panose="020B0302020104020203" pitchFamily="34" charset="-79"/>
                            </a:rPr>
                            <a:t>Baum (1988)</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Gill Sans Light" panose="020B0302020104020203" pitchFamily="34" charset="-79"/>
                                  </a:rPr>
                                  <m:t>𝑂</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𝑛</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Gill Sans Light" panose="020B0302020104020203" pitchFamily="34" charset="-79"/>
                                  </a:rPr>
                                  <m:t>𝑂</m:t>
                                </m:r>
                                <m:r>
                                  <a:rPr lang="en-US" b="0" i="1" smtClean="0">
                                    <a:latin typeface="Cambria Math" panose="02040503050406030204" pitchFamily="18" charset="0"/>
                                    <a:cs typeface="Gill Sans Light" panose="020B0302020104020203" pitchFamily="34" charset="-79"/>
                                  </a:rPr>
                                  <m:t>(</m:t>
                                </m:r>
                                <m:d>
                                  <m:dPr>
                                    <m:begChr m:val="⌈"/>
                                    <m:endChr m:val="⌉"/>
                                    <m:ctrlPr>
                                      <a:rPr lang="en-US" b="0" i="1" dirty="0" smtClean="0">
                                        <a:latin typeface="Cambria Math" panose="02040503050406030204" pitchFamily="18" charset="0"/>
                                        <a:cs typeface="Gill Sans Light" panose="020B0302020104020203" pitchFamily="34" charset="-79"/>
                                      </a:rPr>
                                    </m:ctrlPr>
                                  </m:dPr>
                                  <m:e>
                                    <m:r>
                                      <a:rPr lang="en-US" b="0" i="1" dirty="0" smtClean="0">
                                        <a:latin typeface="Cambria Math" panose="02040503050406030204" pitchFamily="18" charset="0"/>
                                        <a:cs typeface="Gill Sans Light" panose="020B0302020104020203" pitchFamily="34" charset="-79"/>
                                      </a:rPr>
                                      <m:t>𝑛</m:t>
                                    </m:r>
                                    <m:r>
                                      <a:rPr lang="en-US" b="0" i="1" dirty="0" smtClean="0">
                                        <a:latin typeface="Cambria Math" panose="02040503050406030204" pitchFamily="18" charset="0"/>
                                        <a:cs typeface="Gill Sans Light" panose="020B0302020104020203" pitchFamily="34" charset="-79"/>
                                      </a:rPr>
                                      <m:t>/</m:t>
                                    </m:r>
                                    <m:r>
                                      <a:rPr lang="en-US" b="0" i="1" dirty="0" smtClean="0">
                                        <a:latin typeface="Cambria Math" panose="02040503050406030204" pitchFamily="18" charset="0"/>
                                        <a:cs typeface="Gill Sans Light" panose="020B0302020104020203" pitchFamily="34" charset="-79"/>
                                      </a:rPr>
                                      <m:t>𝑑</m:t>
                                    </m:r>
                                  </m:e>
                                </m:d>
                                <m:r>
                                  <a:rPr lang="en-US" b="0" i="1" smtClean="0">
                                    <a:latin typeface="Cambria Math" panose="02040503050406030204" pitchFamily="18" charset="0"/>
                                    <a:cs typeface="Gill Sans Light" panose="020B0302020104020203" pitchFamily="34" charset="-79"/>
                                  </a:rPr>
                                  <m:t>)</m:t>
                                </m:r>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in general position</a:t>
                          </a:r>
                        </a:p>
                      </a:txBody>
                      <a:tcPr/>
                    </a:tc>
                    <a:extLst>
                      <a:ext uri="{0D108BD9-81ED-4DB2-BD59-A6C34878D82A}">
                        <a16:rowId xmlns:a16="http://schemas.microsoft.com/office/drawing/2014/main" val="3570631655"/>
                      </a:ext>
                    </a:extLst>
                  </a:tr>
                  <a:tr h="370840">
                    <a:tc>
                      <a:txBody>
                        <a:bodyPr/>
                        <a:lstStyle/>
                        <a:p>
                          <a:pPr algn="l"/>
                          <a:r>
                            <a:rPr lang="en-US" b="0" i="0" dirty="0" err="1">
                              <a:latin typeface="Gill Sans Light" panose="020B0302020104020203" pitchFamily="34" charset="-79"/>
                              <a:cs typeface="Gill Sans Light" panose="020B0302020104020203" pitchFamily="34" charset="-79"/>
                            </a:rPr>
                            <a:t>Vershynin</a:t>
                          </a:r>
                          <a:r>
                            <a:rPr lang="en-US" b="0" i="0" dirty="0">
                              <a:latin typeface="Gill Sans Light" panose="020B0302020104020203" pitchFamily="34" charset="-79"/>
                              <a:cs typeface="Gill Sans Light" panose="020B0302020104020203" pitchFamily="34" charset="-79"/>
                            </a:rPr>
                            <a:t> (2020)</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cs typeface="Gill Sans Light" panose="020B0302020104020203" pitchFamily="34" charset="-79"/>
                                      </a:rPr>
                                    </m:ctrlPr>
                                  </m:accPr>
                                  <m:e>
                                    <m:r>
                                      <a:rPr lang="en-US" b="0" i="1" smtClean="0">
                                        <a:latin typeface="Cambria Math" panose="02040503050406030204" pitchFamily="18" charset="0"/>
                                        <a:cs typeface="Gill Sans Light" panose="020B0302020104020203" pitchFamily="34" charset="-79"/>
                                      </a:rPr>
                                      <m:t>𝑂</m:t>
                                    </m:r>
                                  </m:e>
                                </m:acc>
                                <m:d>
                                  <m:dPr>
                                    <m:ctrlPr>
                                      <a:rPr lang="en-US" b="0" i="1" smtClean="0">
                                        <a:latin typeface="Cambria Math" panose="02040503050406030204" pitchFamily="18" charset="0"/>
                                        <a:cs typeface="Gill Sans Light" panose="020B0302020104020203" pitchFamily="34" charset="-79"/>
                                      </a:rPr>
                                    </m:ctrlPr>
                                  </m:dPr>
                                  <m:e>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𝑛</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𝑒</m:t>
                                        </m:r>
                                      </m:e>
                                      <m:sup>
                                        <m:r>
                                          <a:rPr lang="en-US" b="0" i="1" smtClean="0">
                                            <a:latin typeface="Cambria Math" panose="02040503050406030204" pitchFamily="18" charset="0"/>
                                            <a:cs typeface="Gill Sans Light" panose="020B0302020104020203" pitchFamily="34" charset="-79"/>
                                          </a:rPr>
                                          <m:t>1/</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𝛿</m:t>
                                            </m:r>
                                          </m:e>
                                          <m:sup>
                                            <m:r>
                                              <a:rPr lang="en-US" b="0" i="1" smtClean="0">
                                                <a:latin typeface="Cambria Math" panose="02040503050406030204" pitchFamily="18" charset="0"/>
                                                <a:cs typeface="Gill Sans Light" panose="020B0302020104020203" pitchFamily="34" charset="-79"/>
                                              </a:rPr>
                                              <m:t>2</m:t>
                                            </m:r>
                                          </m:sup>
                                        </m:sSup>
                                      </m:sup>
                                    </m:sSup>
                                    <m:r>
                                      <a:rPr lang="en-US" b="0" i="1" smtClean="0">
                                        <a:latin typeface="Cambria Math" panose="02040503050406030204" pitchFamily="18" charset="0"/>
                                        <a:cs typeface="Gill Sans Light" panose="020B0302020104020203" pitchFamily="34" charset="-79"/>
                                      </a:rPr>
                                      <m:t>𝑑</m:t>
                                    </m:r>
                                  </m:e>
                                </m:d>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cs typeface="Gill Sans Light" panose="020B0302020104020203" pitchFamily="34" charset="-79"/>
                                      </a:rPr>
                                    </m:ctrlPr>
                                  </m:accPr>
                                  <m:e>
                                    <m:r>
                                      <a:rPr lang="en-US" b="0" i="1" smtClean="0">
                                        <a:latin typeface="Cambria Math" panose="02040503050406030204" pitchFamily="18" charset="0"/>
                                        <a:cs typeface="Gill Sans Light" panose="020B0302020104020203" pitchFamily="34" charset="-79"/>
                                      </a:rPr>
                                      <m:t>𝑂</m:t>
                                    </m:r>
                                  </m:e>
                                </m:acc>
                                <m:d>
                                  <m:dPr>
                                    <m:ctrlPr>
                                      <a:rPr lang="en-US" b="0" i="1" smtClean="0">
                                        <a:latin typeface="Cambria Math" panose="02040503050406030204" pitchFamily="18" charset="0"/>
                                        <a:cs typeface="Gill Sans Light" panose="020B0302020104020203" pitchFamily="34" charset="-79"/>
                                      </a:rPr>
                                    </m:ctrlPr>
                                  </m:dPr>
                                  <m:e>
                                    <m:rad>
                                      <m:radPr>
                                        <m:degHide m:val="on"/>
                                        <m:ctrlPr>
                                          <a:rPr lang="en-US" b="0" i="1" smtClean="0">
                                            <a:latin typeface="Cambria Math" panose="02040503050406030204" pitchFamily="18" charset="0"/>
                                            <a:cs typeface="Gill Sans Light" panose="020B0302020104020203" pitchFamily="34" charset="-79"/>
                                          </a:rPr>
                                        </m:ctrlPr>
                                      </m:radPr>
                                      <m:deg/>
                                      <m:e>
                                        <m:r>
                                          <a:rPr lang="en-US" b="0" i="1" smtClean="0">
                                            <a:latin typeface="Cambria Math" panose="02040503050406030204" pitchFamily="18" charset="0"/>
                                            <a:cs typeface="Gill Sans Light" panose="020B0302020104020203" pitchFamily="34" charset="-79"/>
                                          </a:rPr>
                                          <m:t>𝑛</m:t>
                                        </m:r>
                                      </m:e>
                                    </m:rad>
                                    <m:r>
                                      <a:rPr lang="en-US" b="0" i="1" smtClean="0">
                                        <a:latin typeface="Cambria Math" panose="02040503050406030204" pitchFamily="18" charset="0"/>
                                        <a:cs typeface="Gill Sans Light" panose="020B0302020104020203" pitchFamily="34" charset="-79"/>
                                      </a:rPr>
                                      <m:t>+</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𝑒</m:t>
                                        </m:r>
                                      </m:e>
                                      <m:sup>
                                        <m:r>
                                          <a:rPr lang="en-US" b="0" i="1" smtClean="0">
                                            <a:latin typeface="Cambria Math" panose="02040503050406030204" pitchFamily="18" charset="0"/>
                                            <a:cs typeface="Gill Sans Light" panose="020B0302020104020203" pitchFamily="34" charset="-79"/>
                                          </a:rPr>
                                          <m:t>1/</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𝛿</m:t>
                                            </m:r>
                                          </m:e>
                                          <m:sup>
                                            <m:r>
                                              <a:rPr lang="en-US" b="0" i="1" smtClean="0">
                                                <a:latin typeface="Cambria Math" panose="02040503050406030204" pitchFamily="18" charset="0"/>
                                                <a:cs typeface="Gill Sans Light" panose="020B0302020104020203" pitchFamily="34" charset="-79"/>
                                              </a:rPr>
                                              <m:t>2</m:t>
                                            </m:r>
                                          </m:sup>
                                        </m:sSup>
                                      </m:sup>
                                    </m:sSup>
                                  </m:e>
                                </m:d>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on the unit sphere with minimum distance </a:t>
                          </a:r>
                          <a14:m>
                            <m:oMath xmlns:m="http://schemas.openxmlformats.org/officeDocument/2006/math">
                              <m:r>
                                <a:rPr lang="en-US" b="0" i="1" smtClean="0">
                                  <a:latin typeface="Cambria Math" panose="02040503050406030204" pitchFamily="18" charset="0"/>
                                  <a:cs typeface="Gill Sans Light" panose="020B0302020104020203" pitchFamily="34" charset="-79"/>
                                </a:rPr>
                                <m:t>𝛿</m:t>
                              </m:r>
                            </m:oMath>
                          </a14:m>
                          <a:endParaRPr lang="en-US" b="0" i="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1016205283"/>
                      </a:ext>
                    </a:extLst>
                  </a:tr>
                  <a:tr h="370840">
                    <a:tc>
                      <a:txBody>
                        <a:bodyPr/>
                        <a:lstStyle/>
                        <a:p>
                          <a:pPr algn="l"/>
                          <a:r>
                            <a:rPr lang="en-US" b="0" i="1" u="none" dirty="0">
                              <a:solidFill>
                                <a:srgbClr val="0070C0"/>
                              </a:solidFill>
                              <a:latin typeface="Gill Sans" panose="020B0502020104020203" pitchFamily="34" charset="-79"/>
                              <a:cs typeface="Gill Sans" panose="020B0502020104020203" pitchFamily="34" charset="-79"/>
                            </a:rPr>
                            <a:t>Ours (upper bound)</a:t>
                          </a:r>
                          <a:endParaRPr lang="en-US" b="0" i="1" dirty="0">
                            <a:solidFill>
                              <a:srgbClr val="0070C0"/>
                            </a:solidFill>
                            <a:latin typeface="Gill Sans" panose="020B0502020104020203" pitchFamily="34" charset="-79"/>
                            <a:cs typeface="Gill Sans" panose="020B05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rgbClr val="0070C0"/>
                                        </a:solidFill>
                                        <a:latin typeface="Cambria Math" panose="02040503050406030204" pitchFamily="18" charset="0"/>
                                        <a:cs typeface="Gill Sans Light" panose="020B0302020104020203" pitchFamily="34" charset="-79"/>
                                      </a:rPr>
                                    </m:ctrlPr>
                                  </m:accPr>
                                  <m:e>
                                    <m:r>
                                      <a:rPr lang="en-US" b="0" i="1" smtClean="0">
                                        <a:solidFill>
                                          <a:srgbClr val="0070C0"/>
                                        </a:solidFill>
                                        <a:latin typeface="Cambria Math" panose="02040503050406030204" pitchFamily="18" charset="0"/>
                                        <a:cs typeface="Gill Sans Light" panose="020B0302020104020203" pitchFamily="34" charset="-79"/>
                                      </a:rPr>
                                      <m:t>𝑂</m:t>
                                    </m:r>
                                  </m:e>
                                </m:acc>
                                <m:d>
                                  <m:dPr>
                                    <m:ctrlPr>
                                      <a:rPr lang="en-US" b="0" i="1" smtClean="0">
                                        <a:solidFill>
                                          <a:srgbClr val="0070C0"/>
                                        </a:solidFill>
                                        <a:latin typeface="Cambria Math" panose="02040503050406030204" pitchFamily="18" charset="0"/>
                                        <a:cs typeface="Gill Sans Light" panose="020B0302020104020203" pitchFamily="34" charset="-79"/>
                                      </a:rPr>
                                    </m:ctrlPr>
                                  </m:dPr>
                                  <m:e>
                                    <m:r>
                                      <a:rPr lang="en-US" b="0" i="1" smtClean="0">
                                        <a:solidFill>
                                          <a:srgbClr val="0070C0"/>
                                        </a:solidFill>
                                        <a:latin typeface="Cambria Math" panose="02040503050406030204" pitchFamily="18" charset="0"/>
                                        <a:cs typeface="Gill Sans Light" panose="020B0302020104020203" pitchFamily="34" charset="-79"/>
                                      </a:rPr>
                                      <m:t>𝑛</m:t>
                                    </m:r>
                                    <m:r>
                                      <a:rPr lang="en-US" b="0" i="1" smtClean="0">
                                        <a:solidFill>
                                          <a:srgbClr val="0070C0"/>
                                        </a:solidFill>
                                        <a:latin typeface="Cambria Math" panose="02040503050406030204" pitchFamily="18" charset="0"/>
                                        <a:cs typeface="Gill Sans Light" panose="020B0302020104020203" pitchFamily="34" charset="-79"/>
                                      </a:rPr>
                                      <m:t>+</m:t>
                                    </m:r>
                                    <m:f>
                                      <m:fPr>
                                        <m:ctrlPr>
                                          <a:rPr lang="en-US" b="0" i="1" smtClean="0">
                                            <a:solidFill>
                                              <a:srgbClr val="0070C0"/>
                                            </a:solidFill>
                                            <a:latin typeface="Cambria Math" panose="02040503050406030204" pitchFamily="18" charset="0"/>
                                            <a:cs typeface="Gill Sans Light" panose="020B0302020104020203" pitchFamily="34" charset="-79"/>
                                          </a:rPr>
                                        </m:ctrlPr>
                                      </m:fPr>
                                      <m:num>
                                        <m:r>
                                          <a:rPr lang="en-US" b="0" i="1" smtClean="0">
                                            <a:solidFill>
                                              <a:srgbClr val="0070C0"/>
                                            </a:solidFill>
                                            <a:latin typeface="Cambria Math" panose="02040503050406030204" pitchFamily="18" charset="0"/>
                                            <a:cs typeface="Gill Sans Light" panose="020B0302020104020203" pitchFamily="34" charset="-79"/>
                                          </a:rPr>
                                          <m:t>𝑑</m:t>
                                        </m:r>
                                      </m:num>
                                      <m:den>
                                        <m:r>
                                          <a:rPr lang="en-US" b="0" i="1" smtClean="0">
                                            <a:solidFill>
                                              <a:srgbClr val="0070C0"/>
                                            </a:solidFill>
                                            <a:latin typeface="Cambria Math" panose="02040503050406030204" pitchFamily="18" charset="0"/>
                                            <a:cs typeface="Gill Sans Light" panose="020B0302020104020203" pitchFamily="34" charset="-79"/>
                                          </a:rPr>
                                          <m:t>𝛿</m:t>
                                        </m:r>
                                      </m:den>
                                    </m:f>
                                  </m:e>
                                </m:d>
                              </m:oMath>
                            </m:oMathPara>
                          </a14:m>
                          <a:endParaRPr lang="en-US" b="0" i="0" dirty="0">
                            <a:solidFill>
                              <a:srgbClr val="0070C0"/>
                            </a:solidFill>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rgbClr val="0070C0"/>
                                        </a:solidFill>
                                        <a:latin typeface="Cambria Math" panose="02040503050406030204" pitchFamily="18" charset="0"/>
                                        <a:cs typeface="Gill Sans Light" panose="020B0302020104020203" pitchFamily="34" charset="-79"/>
                                      </a:rPr>
                                    </m:ctrlPr>
                                  </m:accPr>
                                  <m:e>
                                    <m:r>
                                      <a:rPr lang="en-US" b="0" i="1" smtClean="0">
                                        <a:solidFill>
                                          <a:srgbClr val="0070C0"/>
                                        </a:solidFill>
                                        <a:latin typeface="Cambria Math" panose="02040503050406030204" pitchFamily="18" charset="0"/>
                                        <a:cs typeface="Gill Sans Light" panose="020B0302020104020203" pitchFamily="34" charset="-79"/>
                                      </a:rPr>
                                      <m:t>𝑂</m:t>
                                    </m:r>
                                  </m:e>
                                </m:acc>
                                <m:d>
                                  <m:dPr>
                                    <m:ctrlPr>
                                      <a:rPr lang="en-US" b="0" i="1" smtClean="0">
                                        <a:solidFill>
                                          <a:srgbClr val="0070C0"/>
                                        </a:solidFill>
                                        <a:latin typeface="Cambria Math" panose="02040503050406030204" pitchFamily="18" charset="0"/>
                                        <a:cs typeface="Gill Sans Light" panose="020B0302020104020203" pitchFamily="34" charset="-79"/>
                                      </a:rPr>
                                    </m:ctrlPr>
                                  </m:dPr>
                                  <m:e>
                                    <m:rad>
                                      <m:radPr>
                                        <m:degHide m:val="on"/>
                                        <m:ctrlPr>
                                          <a:rPr lang="en-US" b="0" i="1" smtClean="0">
                                            <a:solidFill>
                                              <a:srgbClr val="0070C0"/>
                                            </a:solidFill>
                                            <a:latin typeface="Cambria Math" panose="02040503050406030204" pitchFamily="18" charset="0"/>
                                            <a:cs typeface="Gill Sans Light" panose="020B0302020104020203" pitchFamily="34" charset="-79"/>
                                          </a:rPr>
                                        </m:ctrlPr>
                                      </m:radPr>
                                      <m:deg/>
                                      <m:e>
                                        <m:r>
                                          <a:rPr lang="en-US" b="0" i="1" smtClean="0">
                                            <a:solidFill>
                                              <a:srgbClr val="0070C0"/>
                                            </a:solidFill>
                                            <a:latin typeface="Cambria Math" panose="02040503050406030204" pitchFamily="18" charset="0"/>
                                            <a:cs typeface="Gill Sans Light" panose="020B0302020104020203" pitchFamily="34" charset="-79"/>
                                          </a:rPr>
                                          <m:t>𝑛</m:t>
                                        </m:r>
                                      </m:e>
                                    </m:rad>
                                    <m:r>
                                      <a:rPr lang="en-US" b="0" i="1" smtClean="0">
                                        <a:solidFill>
                                          <a:srgbClr val="0070C0"/>
                                        </a:solidFill>
                                        <a:latin typeface="Cambria Math" panose="02040503050406030204" pitchFamily="18" charset="0"/>
                                        <a:cs typeface="Gill Sans Light" panose="020B0302020104020203" pitchFamily="34" charset="-79"/>
                                      </a:rPr>
                                      <m:t>+</m:t>
                                    </m:r>
                                    <m:f>
                                      <m:fPr>
                                        <m:ctrlPr>
                                          <a:rPr lang="en-US" b="0" i="1" smtClean="0">
                                            <a:solidFill>
                                              <a:srgbClr val="0070C0"/>
                                            </a:solidFill>
                                            <a:latin typeface="Cambria Math" panose="02040503050406030204" pitchFamily="18" charset="0"/>
                                            <a:cs typeface="Gill Sans Light" panose="020B0302020104020203" pitchFamily="34" charset="-79"/>
                                          </a:rPr>
                                        </m:ctrlPr>
                                      </m:fPr>
                                      <m:num>
                                        <m:r>
                                          <a:rPr lang="en-US" b="0" i="1" smtClean="0">
                                            <a:solidFill>
                                              <a:srgbClr val="0070C0"/>
                                            </a:solidFill>
                                            <a:latin typeface="Cambria Math" panose="02040503050406030204" pitchFamily="18" charset="0"/>
                                            <a:cs typeface="Gill Sans Light" panose="020B0302020104020203" pitchFamily="34" charset="-79"/>
                                          </a:rPr>
                                          <m:t>1</m:t>
                                        </m:r>
                                      </m:num>
                                      <m:den>
                                        <m:r>
                                          <a:rPr lang="en-US" b="0" i="1" smtClean="0">
                                            <a:solidFill>
                                              <a:srgbClr val="0070C0"/>
                                            </a:solidFill>
                                            <a:latin typeface="Cambria Math" panose="02040503050406030204" pitchFamily="18" charset="0"/>
                                            <a:cs typeface="Gill Sans Light" panose="020B0302020104020203" pitchFamily="34" charset="-79"/>
                                          </a:rPr>
                                          <m:t>𝛿</m:t>
                                        </m:r>
                                      </m:den>
                                    </m:f>
                                  </m:e>
                                </m:d>
                              </m:oMath>
                            </m:oMathPara>
                          </a14:m>
                          <a:endParaRPr lang="en-US" b="0" i="0" dirty="0">
                            <a:solidFill>
                              <a:srgbClr val="0070C0"/>
                            </a:solidFill>
                            <a:latin typeface="Gill Sans Light" panose="020B0302020104020203" pitchFamily="34" charset="-79"/>
                            <a:cs typeface="Gill Sans Light" panose="020B0302020104020203" pitchFamily="34" charset="-79"/>
                          </a:endParaRP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chemeClr val="tx1"/>
                              </a:solidFill>
                              <a:latin typeface="Gill Sans Light" panose="020B0302020104020203" pitchFamily="34" charset="-79"/>
                              <a:cs typeface="Gill Sans Light" panose="020B0302020104020203" pitchFamily="34" charset="-79"/>
                            </a:rPr>
                            <a:t>Samples are norm bounded with minimum distance </a:t>
                          </a:r>
                          <a14:m>
                            <m:oMath xmlns:m="http://schemas.openxmlformats.org/officeDocument/2006/math">
                              <m:r>
                                <a:rPr lang="en-US" sz="1800" b="0" i="1" smtClean="0">
                                  <a:solidFill>
                                    <a:schemeClr val="tx1"/>
                                  </a:solidFill>
                                  <a:latin typeface="Cambria Math" panose="02040503050406030204" pitchFamily="18" charset="0"/>
                                  <a:cs typeface="Gill Sans Light" panose="020B0302020104020203" pitchFamily="34" charset="-79"/>
                                </a:rPr>
                                <m:t>𝛿</m:t>
                              </m:r>
                            </m:oMath>
                          </a14:m>
                          <a:endParaRPr lang="en-US" sz="1800" b="0" i="0" dirty="0">
                            <a:solidFill>
                              <a:schemeClr val="tx1"/>
                            </a:solidFill>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820352499"/>
                      </a:ext>
                    </a:extLst>
                  </a:tr>
                </a:tbl>
              </a:graphicData>
            </a:graphic>
          </p:graphicFrame>
        </mc:Choice>
        <mc:Fallback xmlns="">
          <p:graphicFrame>
            <p:nvGraphicFramePr>
              <p:cNvPr id="4" name="Table 4">
                <a:extLst>
                  <a:ext uri="{FF2B5EF4-FFF2-40B4-BE49-F238E27FC236}">
                    <a16:creationId xmlns:a16="http://schemas.microsoft.com/office/drawing/2014/main" id="{5D61D497-5210-FF47-8CF1-B9EAC77162E9}"/>
                  </a:ext>
                </a:extLst>
              </p:cNvPr>
              <p:cNvGraphicFramePr>
                <a:graphicFrameLocks noGrp="1"/>
              </p:cNvGraphicFramePr>
              <p:nvPr>
                <p:extLst>
                  <p:ext uri="{D42A27DB-BD31-4B8C-83A1-F6EECF244321}">
                    <p14:modId xmlns:p14="http://schemas.microsoft.com/office/powerpoint/2010/main" val="4023335930"/>
                  </p:ext>
                </p:extLst>
              </p:nvPr>
            </p:nvGraphicFramePr>
            <p:xfrm>
              <a:off x="517198" y="2345013"/>
              <a:ext cx="11157603" cy="2021840"/>
            </p:xfrm>
            <a:graphic>
              <a:graphicData uri="http://schemas.openxmlformats.org/drawingml/2006/table">
                <a:tbl>
                  <a:tblPr firstRow="1" bandRow="1"/>
                  <a:tblGrid>
                    <a:gridCol w="2125090">
                      <a:extLst>
                        <a:ext uri="{9D8B030D-6E8A-4147-A177-3AD203B41FA5}">
                          <a16:colId xmlns:a16="http://schemas.microsoft.com/office/drawing/2014/main" val="2117086650"/>
                        </a:ext>
                      </a:extLst>
                    </a:gridCol>
                    <a:gridCol w="2433914">
                      <a:extLst>
                        <a:ext uri="{9D8B030D-6E8A-4147-A177-3AD203B41FA5}">
                          <a16:colId xmlns:a16="http://schemas.microsoft.com/office/drawing/2014/main" val="1510491745"/>
                        </a:ext>
                      </a:extLst>
                    </a:gridCol>
                    <a:gridCol w="2204815">
                      <a:extLst>
                        <a:ext uri="{9D8B030D-6E8A-4147-A177-3AD203B41FA5}">
                          <a16:colId xmlns:a16="http://schemas.microsoft.com/office/drawing/2014/main" val="4072367142"/>
                        </a:ext>
                      </a:extLst>
                    </a:gridCol>
                    <a:gridCol w="4393784">
                      <a:extLst>
                        <a:ext uri="{9D8B030D-6E8A-4147-A177-3AD203B41FA5}">
                          <a16:colId xmlns:a16="http://schemas.microsoft.com/office/drawing/2014/main" val="4129103199"/>
                        </a:ext>
                      </a:extLst>
                    </a:gridCol>
                  </a:tblGrid>
                  <a:tr h="370840">
                    <a:tc>
                      <a:txBody>
                        <a:bodyPr/>
                        <a:lstStyle/>
                        <a:p>
                          <a:pPr algn="ctr"/>
                          <a:endParaRPr lang="en-US" b="0" i="0" dirty="0">
                            <a:latin typeface="Gill Sans Light" panose="020B0302020104020203" pitchFamily="34" charset="-79"/>
                            <a:cs typeface="Gill Sans Light" panose="020B0302020104020203" pitchFamily="34" charset="-79"/>
                          </a:endParaRPr>
                        </a:p>
                      </a:txBody>
                      <a:tcPr/>
                    </a:tc>
                    <a:tc>
                      <a:txBody>
                        <a:bodyPr/>
                        <a:lstStyle/>
                        <a:p>
                          <a:pPr algn="ctr"/>
                          <a:r>
                            <a:rPr lang="en-US" b="0" i="0" dirty="0">
                              <a:latin typeface="Gill Sans Light" panose="020B0302020104020203" pitchFamily="34" charset="-79"/>
                              <a:cs typeface="Gill Sans Light" panose="020B0302020104020203" pitchFamily="34" charset="-79"/>
                            </a:rPr>
                            <a:t>#weights</a:t>
                          </a:r>
                        </a:p>
                      </a:txBody>
                      <a:tcPr/>
                    </a:tc>
                    <a:tc>
                      <a:txBody>
                        <a:bodyPr/>
                        <a:lstStyle/>
                        <a:p>
                          <a:pPr algn="ctr"/>
                          <a:r>
                            <a:rPr lang="en-US" b="0" i="0" dirty="0">
                              <a:latin typeface="Gill Sans Light" panose="020B0302020104020203" pitchFamily="34" charset="-79"/>
                              <a:cs typeface="Gill Sans Light" panose="020B0302020104020203" pitchFamily="34" charset="-79"/>
                            </a:rPr>
                            <a:t>#neurons</a:t>
                          </a:r>
                        </a:p>
                      </a:txBody>
                      <a:tcPr/>
                    </a:tc>
                    <a:tc>
                      <a:txBody>
                        <a:bodyPr/>
                        <a:lstStyle/>
                        <a:p>
                          <a:pPr algn="ctr"/>
                          <a:r>
                            <a:rPr lang="en-US" b="0" i="0" dirty="0">
                              <a:latin typeface="Gill Sans Light" panose="020B0302020104020203" pitchFamily="34" charset="-79"/>
                              <a:cs typeface="Gill Sans Light" panose="020B0302020104020203" pitchFamily="34" charset="-79"/>
                            </a:rPr>
                            <a:t>Assumptions</a:t>
                          </a:r>
                        </a:p>
                      </a:txBody>
                      <a:tcPr/>
                    </a:tc>
                    <a:extLst>
                      <a:ext uri="{0D108BD9-81ED-4DB2-BD59-A6C34878D82A}">
                        <a16:rowId xmlns:a16="http://schemas.microsoft.com/office/drawing/2014/main" val="1600868840"/>
                      </a:ext>
                    </a:extLst>
                  </a:tr>
                  <a:tr h="370840">
                    <a:tc>
                      <a:txBody>
                        <a:bodyPr/>
                        <a:lstStyle/>
                        <a:p>
                          <a:pPr algn="l"/>
                          <a:r>
                            <a:rPr lang="en-US" b="0" i="0" dirty="0">
                              <a:latin typeface="Gill Sans Light" panose="020B0302020104020203" pitchFamily="34" charset="-79"/>
                              <a:cs typeface="Gill Sans Light" panose="020B0302020104020203" pitchFamily="34" charset="-79"/>
                            </a:rPr>
                            <a:t>Baum (1988)</a:t>
                          </a:r>
                        </a:p>
                      </a:txBody>
                      <a:tcPr/>
                    </a:tc>
                    <a:tc>
                      <a:txBody>
                        <a:bodyPr/>
                        <a:lstStyle/>
                        <a:p>
                          <a:endParaRPr lang="en-US"/>
                        </a:p>
                      </a:txBody>
                      <a:tcPr>
                        <a:blipFill>
                          <a:blip r:embed="rId2"/>
                          <a:stretch>
                            <a:fillRect l="-88021" t="-103333" r="-271354" b="-366667"/>
                          </a:stretch>
                        </a:blipFill>
                      </a:tcPr>
                    </a:tc>
                    <a:tc>
                      <a:txBody>
                        <a:bodyPr/>
                        <a:lstStyle/>
                        <a:p>
                          <a:endParaRPr lang="en-US"/>
                        </a:p>
                      </a:txBody>
                      <a:tcPr>
                        <a:blipFill>
                          <a:blip r:embed="rId2"/>
                          <a:stretch>
                            <a:fillRect l="-208671" t="-103333" r="-201156" b="-366667"/>
                          </a:stretch>
                        </a:blip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in general position</a:t>
                          </a:r>
                        </a:p>
                      </a:txBody>
                      <a:tcPr/>
                    </a:tc>
                    <a:extLst>
                      <a:ext uri="{0D108BD9-81ED-4DB2-BD59-A6C34878D82A}">
                        <a16:rowId xmlns:a16="http://schemas.microsoft.com/office/drawing/2014/main" val="3570631655"/>
                      </a:ext>
                    </a:extLst>
                  </a:tr>
                  <a:tr h="640080">
                    <a:tc>
                      <a:txBody>
                        <a:bodyPr/>
                        <a:lstStyle/>
                        <a:p>
                          <a:pPr algn="l"/>
                          <a:r>
                            <a:rPr lang="en-US" b="0" i="0" dirty="0" err="1">
                              <a:latin typeface="Gill Sans Light" panose="020B0302020104020203" pitchFamily="34" charset="-79"/>
                              <a:cs typeface="Gill Sans Light" panose="020B0302020104020203" pitchFamily="34" charset="-79"/>
                            </a:rPr>
                            <a:t>Vershynin</a:t>
                          </a:r>
                          <a:r>
                            <a:rPr lang="en-US" b="0" i="0" dirty="0">
                              <a:latin typeface="Gill Sans Light" panose="020B0302020104020203" pitchFamily="34" charset="-79"/>
                              <a:cs typeface="Gill Sans Light" panose="020B0302020104020203" pitchFamily="34" charset="-79"/>
                            </a:rPr>
                            <a:t> (2020)</a:t>
                          </a:r>
                        </a:p>
                      </a:txBody>
                      <a:tcPr/>
                    </a:tc>
                    <a:tc>
                      <a:txBody>
                        <a:bodyPr/>
                        <a:lstStyle/>
                        <a:p>
                          <a:endParaRPr lang="en-US"/>
                        </a:p>
                      </a:txBody>
                      <a:tcPr>
                        <a:blipFill>
                          <a:blip r:embed="rId2"/>
                          <a:stretch>
                            <a:fillRect l="-88021" t="-122000" r="-271354" b="-120000"/>
                          </a:stretch>
                        </a:blipFill>
                      </a:tcPr>
                    </a:tc>
                    <a:tc>
                      <a:txBody>
                        <a:bodyPr/>
                        <a:lstStyle/>
                        <a:p>
                          <a:endParaRPr lang="en-US"/>
                        </a:p>
                      </a:txBody>
                      <a:tcPr>
                        <a:blipFill>
                          <a:blip r:embed="rId2"/>
                          <a:stretch>
                            <a:fillRect l="-208671" t="-122000" r="-201156" b="-120000"/>
                          </a:stretch>
                        </a:blipFill>
                      </a:tcPr>
                    </a:tc>
                    <a:tc>
                      <a:txBody>
                        <a:bodyPr/>
                        <a:lstStyle/>
                        <a:p>
                          <a:endParaRPr lang="en-US"/>
                        </a:p>
                      </a:txBody>
                      <a:tcPr>
                        <a:blipFill>
                          <a:blip r:embed="rId2"/>
                          <a:stretch>
                            <a:fillRect l="-153890" t="-122000" r="-288" b="-120000"/>
                          </a:stretch>
                        </a:blipFill>
                      </a:tcPr>
                    </a:tc>
                    <a:extLst>
                      <a:ext uri="{0D108BD9-81ED-4DB2-BD59-A6C34878D82A}">
                        <a16:rowId xmlns:a16="http://schemas.microsoft.com/office/drawing/2014/main" val="1016205283"/>
                      </a:ext>
                    </a:extLst>
                  </a:tr>
                  <a:tr h="640080">
                    <a:tc>
                      <a:txBody>
                        <a:bodyPr/>
                        <a:lstStyle/>
                        <a:p>
                          <a:pPr algn="l"/>
                          <a:r>
                            <a:rPr lang="en-US" b="0" i="1" u="none" dirty="0">
                              <a:solidFill>
                                <a:srgbClr val="0070C0"/>
                              </a:solidFill>
                              <a:latin typeface="Gill Sans" panose="020B0502020104020203" pitchFamily="34" charset="-79"/>
                              <a:cs typeface="Gill Sans" panose="020B0502020104020203" pitchFamily="34" charset="-79"/>
                            </a:rPr>
                            <a:t>Ours (upper bound)</a:t>
                          </a:r>
                          <a:endParaRPr lang="en-US" b="0" i="1" dirty="0">
                            <a:solidFill>
                              <a:srgbClr val="0070C0"/>
                            </a:solidFill>
                            <a:latin typeface="Gill Sans" panose="020B0502020104020203" pitchFamily="34" charset="-79"/>
                            <a:cs typeface="Gill Sans" panose="020B0502020104020203" pitchFamily="34" charset="-79"/>
                          </a:endParaRPr>
                        </a:p>
                      </a:txBody>
                      <a:tcPr/>
                    </a:tc>
                    <a:tc>
                      <a:txBody>
                        <a:bodyPr/>
                        <a:lstStyle/>
                        <a:p>
                          <a:endParaRPr lang="en-US"/>
                        </a:p>
                      </a:txBody>
                      <a:tcPr>
                        <a:blipFill>
                          <a:blip r:embed="rId2"/>
                          <a:stretch>
                            <a:fillRect l="-88021" t="-217647" r="-271354" b="-17647"/>
                          </a:stretch>
                        </a:blipFill>
                      </a:tcPr>
                    </a:tc>
                    <a:tc>
                      <a:txBody>
                        <a:bodyPr/>
                        <a:lstStyle/>
                        <a:p>
                          <a:endParaRPr lang="en-US"/>
                        </a:p>
                      </a:txBody>
                      <a:tcPr>
                        <a:blipFill>
                          <a:blip r:embed="rId2"/>
                          <a:stretch>
                            <a:fillRect l="-208671" t="-217647" r="-201156" b="-17647"/>
                          </a:stretch>
                        </a:blipFill>
                      </a:tcPr>
                    </a:tc>
                    <a:tc>
                      <a:txBody>
                        <a:bodyPr/>
                        <a:lstStyle/>
                        <a:p>
                          <a:endParaRPr lang="en-US"/>
                        </a:p>
                      </a:txBody>
                      <a:tcPr>
                        <a:blipFill>
                          <a:blip r:embed="rId2"/>
                          <a:stretch>
                            <a:fillRect l="-153890" t="-217647" r="-288" b="-17647"/>
                          </a:stretch>
                        </a:blipFill>
                      </a:tcPr>
                    </a:tc>
                    <a:extLst>
                      <a:ext uri="{0D108BD9-81ED-4DB2-BD59-A6C34878D82A}">
                        <a16:rowId xmlns:a16="http://schemas.microsoft.com/office/drawing/2014/main" val="820352499"/>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5FFB0A-F3D8-7C49-A71F-C73DDF81989D}"/>
                  </a:ext>
                </a:extLst>
              </p:cNvPr>
              <p:cNvSpPr txBox="1"/>
              <p:nvPr/>
            </p:nvSpPr>
            <p:spPr>
              <a:xfrm>
                <a:off x="-1" y="5124479"/>
                <a:ext cx="12191999" cy="492443"/>
              </a:xfrm>
              <a:prstGeom prst="rect">
                <a:avLst/>
              </a:prstGeom>
              <a:noFill/>
            </p:spPr>
            <p:txBody>
              <a:bodyPr wrap="square" rtlCol="0">
                <a:spAutoFit/>
              </a:bodyPr>
              <a:lstStyle/>
              <a:p>
                <a:pPr algn="ctr"/>
                <a:r>
                  <a:rPr lang="en-US" sz="2600" i="1" dirty="0">
                    <a:solidFill>
                      <a:srgbClr val="7030A0"/>
                    </a:solidFill>
                    <a:latin typeface="Gill Sans" panose="020B0502020104020203" pitchFamily="34" charset="-79"/>
                    <a:cs typeface="Gill Sans" panose="020B0502020104020203" pitchFamily="34" charset="-79"/>
                  </a:rPr>
                  <a:t>Exponential improvement on the dependence on </a:t>
                </a:r>
                <a14:m>
                  <m:oMath xmlns:m="http://schemas.openxmlformats.org/officeDocument/2006/math">
                    <m:r>
                      <a:rPr lang="en-US" sz="2600" b="0" i="1" smtClean="0">
                        <a:solidFill>
                          <a:srgbClr val="7030A0"/>
                        </a:solidFill>
                        <a:latin typeface="Cambria Math" panose="02040503050406030204" pitchFamily="18" charset="0"/>
                        <a:cs typeface="Gill Sans" panose="020B0502020104020203" pitchFamily="34" charset="-79"/>
                      </a:rPr>
                      <m:t>𝛿</m:t>
                    </m:r>
                  </m:oMath>
                </a14:m>
                <a:r>
                  <a:rPr lang="en-US" sz="2500" i="1" dirty="0">
                    <a:solidFill>
                      <a:srgbClr val="7030A0"/>
                    </a:solidFill>
                    <a:latin typeface="Gill Sans" panose="020B0502020104020203" pitchFamily="34" charset="-79"/>
                    <a:cs typeface="Gill Sans" panose="020B0502020104020203" pitchFamily="34" charset="-79"/>
                  </a:rPr>
                  <a:t>!</a:t>
                </a:r>
              </a:p>
            </p:txBody>
          </p:sp>
        </mc:Choice>
        <mc:Fallback xmlns="">
          <p:sp>
            <p:nvSpPr>
              <p:cNvPr id="3" name="TextBox 2">
                <a:extLst>
                  <a:ext uri="{FF2B5EF4-FFF2-40B4-BE49-F238E27FC236}">
                    <a16:creationId xmlns:a16="http://schemas.microsoft.com/office/drawing/2014/main" id="{FD5FFB0A-F3D8-7C49-A71F-C73DDF81989D}"/>
                  </a:ext>
                </a:extLst>
              </p:cNvPr>
              <p:cNvSpPr txBox="1">
                <a:spLocks noRot="1" noChangeAspect="1" noMove="1" noResize="1" noEditPoints="1" noAdjustHandles="1" noChangeArrowheads="1" noChangeShapeType="1" noTextEdit="1"/>
              </p:cNvSpPr>
              <p:nvPr/>
            </p:nvSpPr>
            <p:spPr>
              <a:xfrm>
                <a:off x="-1" y="5124479"/>
                <a:ext cx="12191999" cy="492443"/>
              </a:xfrm>
              <a:prstGeom prst="rect">
                <a:avLst/>
              </a:prstGeom>
              <a:blipFill>
                <a:blip r:embed="rId3"/>
                <a:stretch>
                  <a:fillRect t="-125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A4C098-7DFD-7B46-8958-1EEE8E752757}"/>
                  </a:ext>
                </a:extLst>
              </p:cNvPr>
              <p:cNvSpPr txBox="1"/>
              <p:nvPr/>
            </p:nvSpPr>
            <p:spPr>
              <a:xfrm>
                <a:off x="8166097" y="1207915"/>
                <a:ext cx="2073901"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a:t>
                </a:r>
                <a:r>
                  <a:rPr lang="en-US" dirty="0">
                    <a:latin typeface="Gill Sans Light" panose="020B0302020104020203" pitchFamily="34" charset="-79"/>
                    <a:cs typeface="Gill Sans Light" panose="020B0302020104020203" pitchFamily="34" charset="-79"/>
                  </a:rPr>
                  <a:t>#samples</a:t>
                </a:r>
              </a:p>
              <a:p>
                <a14:m>
                  <m:oMath xmlns:m="http://schemas.openxmlformats.org/officeDocument/2006/math">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oMath>
                </a14:m>
                <a:r>
                  <a:rPr lang="en-US" dirty="0">
                    <a:latin typeface="Gill Sans Light" panose="020B0302020104020203" pitchFamily="34" charset="-79"/>
                    <a:cs typeface="Gill Sans Light" panose="020B0302020104020203" pitchFamily="34" charset="-79"/>
                  </a:rPr>
                  <a:t> input dimension</a:t>
                </a:r>
              </a:p>
            </p:txBody>
          </p:sp>
        </mc:Choice>
        <mc:Fallback xmlns="">
          <p:sp>
            <p:nvSpPr>
              <p:cNvPr id="6" name="TextBox 5">
                <a:extLst>
                  <a:ext uri="{FF2B5EF4-FFF2-40B4-BE49-F238E27FC236}">
                    <a16:creationId xmlns:a16="http://schemas.microsoft.com/office/drawing/2014/main" id="{5AA4C098-7DFD-7B46-8958-1EEE8E752757}"/>
                  </a:ext>
                </a:extLst>
              </p:cNvPr>
              <p:cNvSpPr txBox="1">
                <a:spLocks noRot="1" noChangeAspect="1" noMove="1" noResize="1" noEditPoints="1" noAdjustHandles="1" noChangeArrowheads="1" noChangeShapeType="1" noTextEdit="1"/>
              </p:cNvSpPr>
              <p:nvPr/>
            </p:nvSpPr>
            <p:spPr>
              <a:xfrm>
                <a:off x="8166097" y="1207915"/>
                <a:ext cx="2073901" cy="646331"/>
              </a:xfrm>
              <a:prstGeom prst="rect">
                <a:avLst/>
              </a:prstGeom>
              <a:blipFill>
                <a:blip r:embed="rId4"/>
                <a:stretch>
                  <a:fillRect t="-3922" r="-1220" b="-17647"/>
                </a:stretch>
              </a:blipFill>
            </p:spPr>
            <p:txBody>
              <a:bodyPr/>
              <a:lstStyle/>
              <a:p>
                <a:r>
                  <a:rPr lang="en-US">
                    <a:noFill/>
                  </a:rPr>
                  <a:t> </a:t>
                </a:r>
              </a:p>
            </p:txBody>
          </p:sp>
        </mc:Fallback>
      </mc:AlternateContent>
    </p:spTree>
    <p:extLst>
      <p:ext uri="{BB962C8B-B14F-4D97-AF65-F5344CB8AC3E}">
        <p14:creationId xmlns:p14="http://schemas.microsoft.com/office/powerpoint/2010/main" val="1102941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81FF-DCDC-8645-A3F9-3F99E9F946D9}"/>
              </a:ext>
            </a:extLst>
          </p:cNvPr>
          <p:cNvSpPr>
            <a:spLocks noGrp="1"/>
          </p:cNvSpPr>
          <p:nvPr>
            <p:ph type="title"/>
          </p:nvPr>
        </p:nvSpPr>
        <p:spPr/>
        <p:txBody>
          <a:bodyPr/>
          <a:lstStyle/>
          <a:p>
            <a:r>
              <a:rPr lang="en-US" altLang="en-US" dirty="0">
                <a:solidFill>
                  <a:srgbClr val="0070C0"/>
                </a:solidFill>
              </a:rPr>
              <a:t>Our results</a:t>
            </a:r>
            <a:endParaRPr lang="en-US" dirty="0"/>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5D61D497-5210-FF47-8CF1-B9EAC77162E9}"/>
                  </a:ext>
                </a:extLst>
              </p:cNvPr>
              <p:cNvGraphicFramePr>
                <a:graphicFrameLocks noGrp="1"/>
              </p:cNvGraphicFramePr>
              <p:nvPr>
                <p:extLst>
                  <p:ext uri="{D42A27DB-BD31-4B8C-83A1-F6EECF244321}">
                    <p14:modId xmlns:p14="http://schemas.microsoft.com/office/powerpoint/2010/main" val="2478039767"/>
                  </p:ext>
                </p:extLst>
              </p:nvPr>
            </p:nvGraphicFramePr>
            <p:xfrm>
              <a:off x="517198" y="2345013"/>
              <a:ext cx="11157603" cy="2680018"/>
            </p:xfrm>
            <a:graphic>
              <a:graphicData uri="http://schemas.openxmlformats.org/drawingml/2006/table">
                <a:tbl>
                  <a:tblPr firstRow="1" bandRow="1"/>
                  <a:tblGrid>
                    <a:gridCol w="2125090">
                      <a:extLst>
                        <a:ext uri="{9D8B030D-6E8A-4147-A177-3AD203B41FA5}">
                          <a16:colId xmlns:a16="http://schemas.microsoft.com/office/drawing/2014/main" val="2117086650"/>
                        </a:ext>
                      </a:extLst>
                    </a:gridCol>
                    <a:gridCol w="2433914">
                      <a:extLst>
                        <a:ext uri="{9D8B030D-6E8A-4147-A177-3AD203B41FA5}">
                          <a16:colId xmlns:a16="http://schemas.microsoft.com/office/drawing/2014/main" val="1510491745"/>
                        </a:ext>
                      </a:extLst>
                    </a:gridCol>
                    <a:gridCol w="2204815">
                      <a:extLst>
                        <a:ext uri="{9D8B030D-6E8A-4147-A177-3AD203B41FA5}">
                          <a16:colId xmlns:a16="http://schemas.microsoft.com/office/drawing/2014/main" val="4072367142"/>
                        </a:ext>
                      </a:extLst>
                    </a:gridCol>
                    <a:gridCol w="4393784">
                      <a:extLst>
                        <a:ext uri="{9D8B030D-6E8A-4147-A177-3AD203B41FA5}">
                          <a16:colId xmlns:a16="http://schemas.microsoft.com/office/drawing/2014/main" val="4129103199"/>
                        </a:ext>
                      </a:extLst>
                    </a:gridCol>
                  </a:tblGrid>
                  <a:tr h="370840">
                    <a:tc>
                      <a:txBody>
                        <a:bodyPr/>
                        <a:lstStyle/>
                        <a:p>
                          <a:pPr algn="ctr"/>
                          <a:endParaRPr lang="en-US" b="0" i="0" dirty="0">
                            <a:latin typeface="Gill Sans Light" panose="020B0302020104020203" pitchFamily="34" charset="-79"/>
                            <a:cs typeface="Gill Sans Light" panose="020B0302020104020203" pitchFamily="34" charset="-79"/>
                          </a:endParaRPr>
                        </a:p>
                      </a:txBody>
                      <a:tcPr/>
                    </a:tc>
                    <a:tc>
                      <a:txBody>
                        <a:bodyPr/>
                        <a:lstStyle/>
                        <a:p>
                          <a:pPr algn="ctr"/>
                          <a:r>
                            <a:rPr lang="en-US" b="0" i="0" dirty="0">
                              <a:latin typeface="Gill Sans Light" panose="020B0302020104020203" pitchFamily="34" charset="-79"/>
                              <a:cs typeface="Gill Sans Light" panose="020B0302020104020203" pitchFamily="34" charset="-79"/>
                            </a:rPr>
                            <a:t>#weights</a:t>
                          </a:r>
                        </a:p>
                      </a:txBody>
                      <a:tcPr/>
                    </a:tc>
                    <a:tc>
                      <a:txBody>
                        <a:bodyPr/>
                        <a:lstStyle/>
                        <a:p>
                          <a:pPr algn="ctr"/>
                          <a:r>
                            <a:rPr lang="en-US" b="0" i="0" dirty="0">
                              <a:latin typeface="Gill Sans Light" panose="020B0302020104020203" pitchFamily="34" charset="-79"/>
                              <a:cs typeface="Gill Sans Light" panose="020B0302020104020203" pitchFamily="34" charset="-79"/>
                            </a:rPr>
                            <a:t>#neurons</a:t>
                          </a:r>
                        </a:p>
                      </a:txBody>
                      <a:tcPr/>
                    </a:tc>
                    <a:tc>
                      <a:txBody>
                        <a:bodyPr/>
                        <a:lstStyle/>
                        <a:p>
                          <a:pPr algn="ctr"/>
                          <a:r>
                            <a:rPr lang="en-US" b="0" i="0" dirty="0">
                              <a:latin typeface="Gill Sans Light" panose="020B0302020104020203" pitchFamily="34" charset="-79"/>
                              <a:cs typeface="Gill Sans Light" panose="020B0302020104020203" pitchFamily="34" charset="-79"/>
                            </a:rPr>
                            <a:t>Assumptions</a:t>
                          </a:r>
                        </a:p>
                      </a:txBody>
                      <a:tcPr/>
                    </a:tc>
                    <a:extLst>
                      <a:ext uri="{0D108BD9-81ED-4DB2-BD59-A6C34878D82A}">
                        <a16:rowId xmlns:a16="http://schemas.microsoft.com/office/drawing/2014/main" val="1600868840"/>
                      </a:ext>
                    </a:extLst>
                  </a:tr>
                  <a:tr h="370840">
                    <a:tc>
                      <a:txBody>
                        <a:bodyPr/>
                        <a:lstStyle/>
                        <a:p>
                          <a:pPr algn="l"/>
                          <a:r>
                            <a:rPr lang="en-US" b="0" i="0" dirty="0">
                              <a:latin typeface="Gill Sans Light" panose="020B0302020104020203" pitchFamily="34" charset="-79"/>
                              <a:cs typeface="Gill Sans Light" panose="020B0302020104020203" pitchFamily="34" charset="-79"/>
                            </a:rPr>
                            <a:t>Baum (1988)</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Gill Sans Light" panose="020B0302020104020203" pitchFamily="34" charset="-79"/>
                                  </a:rPr>
                                  <m:t>𝑂</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𝑛</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Gill Sans Light" panose="020B0302020104020203" pitchFamily="34" charset="-79"/>
                                  </a:rPr>
                                  <m:t>𝑂</m:t>
                                </m:r>
                                <m:r>
                                  <a:rPr lang="en-US" b="0" i="1" smtClean="0">
                                    <a:latin typeface="Cambria Math" panose="02040503050406030204" pitchFamily="18" charset="0"/>
                                    <a:cs typeface="Gill Sans Light" panose="020B0302020104020203" pitchFamily="34" charset="-79"/>
                                  </a:rPr>
                                  <m:t>(</m:t>
                                </m:r>
                                <m:d>
                                  <m:dPr>
                                    <m:begChr m:val="⌈"/>
                                    <m:endChr m:val="⌉"/>
                                    <m:ctrlPr>
                                      <a:rPr lang="en-US" b="0" i="1" dirty="0" smtClean="0">
                                        <a:latin typeface="Cambria Math" panose="02040503050406030204" pitchFamily="18" charset="0"/>
                                        <a:cs typeface="Gill Sans Light" panose="020B0302020104020203" pitchFamily="34" charset="-79"/>
                                      </a:rPr>
                                    </m:ctrlPr>
                                  </m:dPr>
                                  <m:e>
                                    <m:r>
                                      <a:rPr lang="en-US" b="0" i="1" dirty="0" smtClean="0">
                                        <a:latin typeface="Cambria Math" panose="02040503050406030204" pitchFamily="18" charset="0"/>
                                        <a:cs typeface="Gill Sans Light" panose="020B0302020104020203" pitchFamily="34" charset="-79"/>
                                      </a:rPr>
                                      <m:t>𝑛</m:t>
                                    </m:r>
                                    <m:r>
                                      <a:rPr lang="en-US" b="0" i="1" dirty="0" smtClean="0">
                                        <a:latin typeface="Cambria Math" panose="02040503050406030204" pitchFamily="18" charset="0"/>
                                        <a:cs typeface="Gill Sans Light" panose="020B0302020104020203" pitchFamily="34" charset="-79"/>
                                      </a:rPr>
                                      <m:t>/</m:t>
                                    </m:r>
                                    <m:r>
                                      <a:rPr lang="en-US" b="0" i="1" dirty="0" smtClean="0">
                                        <a:latin typeface="Cambria Math" panose="02040503050406030204" pitchFamily="18" charset="0"/>
                                        <a:cs typeface="Gill Sans Light" panose="020B0302020104020203" pitchFamily="34" charset="-79"/>
                                      </a:rPr>
                                      <m:t>𝑑</m:t>
                                    </m:r>
                                  </m:e>
                                </m:d>
                                <m:r>
                                  <a:rPr lang="en-US" b="0" i="1" smtClean="0">
                                    <a:latin typeface="Cambria Math" panose="02040503050406030204" pitchFamily="18" charset="0"/>
                                    <a:cs typeface="Gill Sans Light" panose="020B0302020104020203" pitchFamily="34" charset="-79"/>
                                  </a:rPr>
                                  <m:t>)</m:t>
                                </m:r>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in general position</a:t>
                          </a:r>
                        </a:p>
                      </a:txBody>
                      <a:tcPr/>
                    </a:tc>
                    <a:extLst>
                      <a:ext uri="{0D108BD9-81ED-4DB2-BD59-A6C34878D82A}">
                        <a16:rowId xmlns:a16="http://schemas.microsoft.com/office/drawing/2014/main" val="3570631655"/>
                      </a:ext>
                    </a:extLst>
                  </a:tr>
                  <a:tr h="370840">
                    <a:tc>
                      <a:txBody>
                        <a:bodyPr/>
                        <a:lstStyle/>
                        <a:p>
                          <a:pPr algn="l"/>
                          <a:r>
                            <a:rPr lang="en-US" b="0" i="0" dirty="0" err="1">
                              <a:latin typeface="Gill Sans Light" panose="020B0302020104020203" pitchFamily="34" charset="-79"/>
                              <a:cs typeface="Gill Sans Light" panose="020B0302020104020203" pitchFamily="34" charset="-79"/>
                            </a:rPr>
                            <a:t>Vershynin</a:t>
                          </a:r>
                          <a:r>
                            <a:rPr lang="en-US" b="0" i="0" dirty="0">
                              <a:latin typeface="Gill Sans Light" panose="020B0302020104020203" pitchFamily="34" charset="-79"/>
                              <a:cs typeface="Gill Sans Light" panose="020B0302020104020203" pitchFamily="34" charset="-79"/>
                            </a:rPr>
                            <a:t> (2020)</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cs typeface="Gill Sans Light" panose="020B0302020104020203" pitchFamily="34" charset="-79"/>
                                      </a:rPr>
                                    </m:ctrlPr>
                                  </m:accPr>
                                  <m:e>
                                    <m:r>
                                      <a:rPr lang="en-US" b="0" i="1" smtClean="0">
                                        <a:latin typeface="Cambria Math" panose="02040503050406030204" pitchFamily="18" charset="0"/>
                                        <a:cs typeface="Gill Sans Light" panose="020B0302020104020203" pitchFamily="34" charset="-79"/>
                                      </a:rPr>
                                      <m:t>𝑂</m:t>
                                    </m:r>
                                  </m:e>
                                </m:acc>
                                <m:d>
                                  <m:dPr>
                                    <m:ctrlPr>
                                      <a:rPr lang="en-US" b="0" i="1" smtClean="0">
                                        <a:latin typeface="Cambria Math" panose="02040503050406030204" pitchFamily="18" charset="0"/>
                                        <a:cs typeface="Gill Sans Light" panose="020B0302020104020203" pitchFamily="34" charset="-79"/>
                                      </a:rPr>
                                    </m:ctrlPr>
                                  </m:dPr>
                                  <m:e>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𝑛</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𝑒</m:t>
                                        </m:r>
                                      </m:e>
                                      <m:sup>
                                        <m:r>
                                          <a:rPr lang="en-US" b="0" i="1" smtClean="0">
                                            <a:latin typeface="Cambria Math" panose="02040503050406030204" pitchFamily="18" charset="0"/>
                                            <a:cs typeface="Gill Sans Light" panose="020B0302020104020203" pitchFamily="34" charset="-79"/>
                                          </a:rPr>
                                          <m:t>1/</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𝛿</m:t>
                                            </m:r>
                                          </m:e>
                                          <m:sup>
                                            <m:r>
                                              <a:rPr lang="en-US" b="0" i="1" smtClean="0">
                                                <a:latin typeface="Cambria Math" panose="02040503050406030204" pitchFamily="18" charset="0"/>
                                                <a:cs typeface="Gill Sans Light" panose="020B0302020104020203" pitchFamily="34" charset="-79"/>
                                              </a:rPr>
                                              <m:t>2</m:t>
                                            </m:r>
                                          </m:sup>
                                        </m:sSup>
                                      </m:sup>
                                    </m:sSup>
                                    <m:r>
                                      <a:rPr lang="en-US" b="0" i="1" smtClean="0">
                                        <a:latin typeface="Cambria Math" panose="02040503050406030204" pitchFamily="18" charset="0"/>
                                        <a:cs typeface="Gill Sans Light" panose="020B0302020104020203" pitchFamily="34" charset="-79"/>
                                      </a:rPr>
                                      <m:t>𝑑</m:t>
                                    </m:r>
                                  </m:e>
                                </m:d>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cs typeface="Gill Sans Light" panose="020B0302020104020203" pitchFamily="34" charset="-79"/>
                                      </a:rPr>
                                    </m:ctrlPr>
                                  </m:accPr>
                                  <m:e>
                                    <m:r>
                                      <a:rPr lang="en-US" b="0" i="1" smtClean="0">
                                        <a:latin typeface="Cambria Math" panose="02040503050406030204" pitchFamily="18" charset="0"/>
                                        <a:cs typeface="Gill Sans Light" panose="020B0302020104020203" pitchFamily="34" charset="-79"/>
                                      </a:rPr>
                                      <m:t>𝑂</m:t>
                                    </m:r>
                                  </m:e>
                                </m:acc>
                                <m:d>
                                  <m:dPr>
                                    <m:ctrlPr>
                                      <a:rPr lang="en-US" b="0" i="1" smtClean="0">
                                        <a:latin typeface="Cambria Math" panose="02040503050406030204" pitchFamily="18" charset="0"/>
                                        <a:cs typeface="Gill Sans Light" panose="020B0302020104020203" pitchFamily="34" charset="-79"/>
                                      </a:rPr>
                                    </m:ctrlPr>
                                  </m:dPr>
                                  <m:e>
                                    <m:rad>
                                      <m:radPr>
                                        <m:degHide m:val="on"/>
                                        <m:ctrlPr>
                                          <a:rPr lang="en-US" b="0" i="1" smtClean="0">
                                            <a:latin typeface="Cambria Math" panose="02040503050406030204" pitchFamily="18" charset="0"/>
                                            <a:cs typeface="Gill Sans Light" panose="020B0302020104020203" pitchFamily="34" charset="-79"/>
                                          </a:rPr>
                                        </m:ctrlPr>
                                      </m:radPr>
                                      <m:deg/>
                                      <m:e>
                                        <m:r>
                                          <a:rPr lang="en-US" b="0" i="1" smtClean="0">
                                            <a:latin typeface="Cambria Math" panose="02040503050406030204" pitchFamily="18" charset="0"/>
                                            <a:cs typeface="Gill Sans Light" panose="020B0302020104020203" pitchFamily="34" charset="-79"/>
                                          </a:rPr>
                                          <m:t>𝑛</m:t>
                                        </m:r>
                                      </m:e>
                                    </m:rad>
                                    <m:r>
                                      <a:rPr lang="en-US" b="0" i="1" smtClean="0">
                                        <a:latin typeface="Cambria Math" panose="02040503050406030204" pitchFamily="18" charset="0"/>
                                        <a:cs typeface="Gill Sans Light" panose="020B0302020104020203" pitchFamily="34" charset="-79"/>
                                      </a:rPr>
                                      <m:t>+</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𝑒</m:t>
                                        </m:r>
                                      </m:e>
                                      <m:sup>
                                        <m:r>
                                          <a:rPr lang="en-US" b="0" i="1" smtClean="0">
                                            <a:latin typeface="Cambria Math" panose="02040503050406030204" pitchFamily="18" charset="0"/>
                                            <a:cs typeface="Gill Sans Light" panose="020B0302020104020203" pitchFamily="34" charset="-79"/>
                                          </a:rPr>
                                          <m:t>1/</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𝛿</m:t>
                                            </m:r>
                                          </m:e>
                                          <m:sup>
                                            <m:r>
                                              <a:rPr lang="en-US" b="0" i="1" smtClean="0">
                                                <a:latin typeface="Cambria Math" panose="02040503050406030204" pitchFamily="18" charset="0"/>
                                                <a:cs typeface="Gill Sans Light" panose="020B0302020104020203" pitchFamily="34" charset="-79"/>
                                              </a:rPr>
                                              <m:t>2</m:t>
                                            </m:r>
                                          </m:sup>
                                        </m:sSup>
                                      </m:sup>
                                    </m:sSup>
                                  </m:e>
                                </m:d>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on the unit sphere with minimum distance </a:t>
                          </a:r>
                          <a14:m>
                            <m:oMath xmlns:m="http://schemas.openxmlformats.org/officeDocument/2006/math">
                              <m:r>
                                <a:rPr lang="en-US" b="0" i="1" smtClean="0">
                                  <a:latin typeface="Cambria Math" panose="02040503050406030204" pitchFamily="18" charset="0"/>
                                  <a:cs typeface="Gill Sans Light" panose="020B0302020104020203" pitchFamily="34" charset="-79"/>
                                </a:rPr>
                                <m:t>𝛿</m:t>
                              </m:r>
                            </m:oMath>
                          </a14:m>
                          <a:endParaRPr lang="en-US" b="0" i="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1016205283"/>
                      </a:ext>
                    </a:extLst>
                  </a:tr>
                  <a:tr h="370840">
                    <a:tc>
                      <a:txBody>
                        <a:bodyPr/>
                        <a:lstStyle/>
                        <a:p>
                          <a:pPr algn="l"/>
                          <a:r>
                            <a:rPr lang="en-US" b="0" i="1" u="none" dirty="0">
                              <a:solidFill>
                                <a:srgbClr val="0070C0"/>
                              </a:solidFill>
                              <a:latin typeface="Gill Sans" panose="020B0502020104020203" pitchFamily="34" charset="-79"/>
                              <a:cs typeface="Gill Sans" panose="020B0502020104020203" pitchFamily="34" charset="-79"/>
                            </a:rPr>
                            <a:t>Ours (upper bound)</a:t>
                          </a:r>
                          <a:endParaRPr lang="en-US" b="0" i="1" dirty="0">
                            <a:solidFill>
                              <a:srgbClr val="0070C0"/>
                            </a:solidFill>
                            <a:latin typeface="Gill Sans" panose="020B0502020104020203" pitchFamily="34" charset="-79"/>
                            <a:cs typeface="Gill Sans" panose="020B05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rgbClr val="0070C0"/>
                                        </a:solidFill>
                                        <a:latin typeface="Cambria Math" panose="02040503050406030204" pitchFamily="18" charset="0"/>
                                        <a:cs typeface="Gill Sans Light" panose="020B0302020104020203" pitchFamily="34" charset="-79"/>
                                      </a:rPr>
                                    </m:ctrlPr>
                                  </m:accPr>
                                  <m:e>
                                    <m:r>
                                      <a:rPr lang="en-US" b="0" i="1" smtClean="0">
                                        <a:solidFill>
                                          <a:srgbClr val="0070C0"/>
                                        </a:solidFill>
                                        <a:latin typeface="Cambria Math" panose="02040503050406030204" pitchFamily="18" charset="0"/>
                                        <a:cs typeface="Gill Sans Light" panose="020B0302020104020203" pitchFamily="34" charset="-79"/>
                                      </a:rPr>
                                      <m:t>𝑂</m:t>
                                    </m:r>
                                  </m:e>
                                </m:acc>
                                <m:d>
                                  <m:dPr>
                                    <m:ctrlPr>
                                      <a:rPr lang="en-US" b="0" i="1" smtClean="0">
                                        <a:solidFill>
                                          <a:srgbClr val="0070C0"/>
                                        </a:solidFill>
                                        <a:latin typeface="Cambria Math" panose="02040503050406030204" pitchFamily="18" charset="0"/>
                                        <a:cs typeface="Gill Sans Light" panose="020B0302020104020203" pitchFamily="34" charset="-79"/>
                                      </a:rPr>
                                    </m:ctrlPr>
                                  </m:dPr>
                                  <m:e>
                                    <m:r>
                                      <a:rPr lang="en-US" b="0" i="1" smtClean="0">
                                        <a:solidFill>
                                          <a:srgbClr val="0070C0"/>
                                        </a:solidFill>
                                        <a:latin typeface="Cambria Math" panose="02040503050406030204" pitchFamily="18" charset="0"/>
                                        <a:cs typeface="Gill Sans Light" panose="020B0302020104020203" pitchFamily="34" charset="-79"/>
                                      </a:rPr>
                                      <m:t>𝑛</m:t>
                                    </m:r>
                                    <m:r>
                                      <a:rPr lang="en-US" b="0" i="1" smtClean="0">
                                        <a:solidFill>
                                          <a:srgbClr val="0070C0"/>
                                        </a:solidFill>
                                        <a:latin typeface="Cambria Math" panose="02040503050406030204" pitchFamily="18" charset="0"/>
                                        <a:cs typeface="Gill Sans Light" panose="020B0302020104020203" pitchFamily="34" charset="-79"/>
                                      </a:rPr>
                                      <m:t>+</m:t>
                                    </m:r>
                                    <m:f>
                                      <m:fPr>
                                        <m:ctrlPr>
                                          <a:rPr lang="en-US" b="0" i="1" smtClean="0">
                                            <a:solidFill>
                                              <a:srgbClr val="0070C0"/>
                                            </a:solidFill>
                                            <a:latin typeface="Cambria Math" panose="02040503050406030204" pitchFamily="18" charset="0"/>
                                            <a:cs typeface="Gill Sans Light" panose="020B0302020104020203" pitchFamily="34" charset="-79"/>
                                          </a:rPr>
                                        </m:ctrlPr>
                                      </m:fPr>
                                      <m:num>
                                        <m:r>
                                          <a:rPr lang="en-US" b="0" i="1" smtClean="0">
                                            <a:solidFill>
                                              <a:srgbClr val="0070C0"/>
                                            </a:solidFill>
                                            <a:latin typeface="Cambria Math" panose="02040503050406030204" pitchFamily="18" charset="0"/>
                                            <a:cs typeface="Gill Sans Light" panose="020B0302020104020203" pitchFamily="34" charset="-79"/>
                                          </a:rPr>
                                          <m:t>𝑑</m:t>
                                        </m:r>
                                      </m:num>
                                      <m:den>
                                        <m:r>
                                          <a:rPr lang="en-US" b="0" i="1" smtClean="0">
                                            <a:solidFill>
                                              <a:srgbClr val="0070C0"/>
                                            </a:solidFill>
                                            <a:latin typeface="Cambria Math" panose="02040503050406030204" pitchFamily="18" charset="0"/>
                                            <a:cs typeface="Gill Sans Light" panose="020B0302020104020203" pitchFamily="34" charset="-79"/>
                                          </a:rPr>
                                          <m:t>𝛿</m:t>
                                        </m:r>
                                      </m:den>
                                    </m:f>
                                  </m:e>
                                </m:d>
                              </m:oMath>
                            </m:oMathPara>
                          </a14:m>
                          <a:endParaRPr lang="en-US" b="0" i="0" dirty="0">
                            <a:solidFill>
                              <a:srgbClr val="0070C0"/>
                            </a:solidFill>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rgbClr val="0070C0"/>
                                        </a:solidFill>
                                        <a:latin typeface="Cambria Math" panose="02040503050406030204" pitchFamily="18" charset="0"/>
                                        <a:cs typeface="Gill Sans Light" panose="020B0302020104020203" pitchFamily="34" charset="-79"/>
                                      </a:rPr>
                                    </m:ctrlPr>
                                  </m:accPr>
                                  <m:e>
                                    <m:r>
                                      <a:rPr lang="en-US" b="0" i="1" smtClean="0">
                                        <a:solidFill>
                                          <a:srgbClr val="0070C0"/>
                                        </a:solidFill>
                                        <a:latin typeface="Cambria Math" panose="02040503050406030204" pitchFamily="18" charset="0"/>
                                        <a:cs typeface="Gill Sans Light" panose="020B0302020104020203" pitchFamily="34" charset="-79"/>
                                      </a:rPr>
                                      <m:t>𝑂</m:t>
                                    </m:r>
                                  </m:e>
                                </m:acc>
                                <m:d>
                                  <m:dPr>
                                    <m:ctrlPr>
                                      <a:rPr lang="en-US" b="0" i="1" smtClean="0">
                                        <a:solidFill>
                                          <a:srgbClr val="0070C0"/>
                                        </a:solidFill>
                                        <a:latin typeface="Cambria Math" panose="02040503050406030204" pitchFamily="18" charset="0"/>
                                        <a:cs typeface="Gill Sans Light" panose="020B0302020104020203" pitchFamily="34" charset="-79"/>
                                      </a:rPr>
                                    </m:ctrlPr>
                                  </m:dPr>
                                  <m:e>
                                    <m:rad>
                                      <m:radPr>
                                        <m:degHide m:val="on"/>
                                        <m:ctrlPr>
                                          <a:rPr lang="en-US" b="0" i="1" smtClean="0">
                                            <a:solidFill>
                                              <a:srgbClr val="0070C0"/>
                                            </a:solidFill>
                                            <a:latin typeface="Cambria Math" panose="02040503050406030204" pitchFamily="18" charset="0"/>
                                            <a:cs typeface="Gill Sans Light" panose="020B0302020104020203" pitchFamily="34" charset="-79"/>
                                          </a:rPr>
                                        </m:ctrlPr>
                                      </m:radPr>
                                      <m:deg/>
                                      <m:e>
                                        <m:r>
                                          <a:rPr lang="en-US" b="0" i="1" smtClean="0">
                                            <a:solidFill>
                                              <a:srgbClr val="0070C0"/>
                                            </a:solidFill>
                                            <a:latin typeface="Cambria Math" panose="02040503050406030204" pitchFamily="18" charset="0"/>
                                            <a:cs typeface="Gill Sans Light" panose="020B0302020104020203" pitchFamily="34" charset="-79"/>
                                          </a:rPr>
                                          <m:t>𝑛</m:t>
                                        </m:r>
                                      </m:e>
                                    </m:rad>
                                    <m:r>
                                      <a:rPr lang="en-US" b="0" i="1" smtClean="0">
                                        <a:solidFill>
                                          <a:srgbClr val="0070C0"/>
                                        </a:solidFill>
                                        <a:latin typeface="Cambria Math" panose="02040503050406030204" pitchFamily="18" charset="0"/>
                                        <a:cs typeface="Gill Sans Light" panose="020B0302020104020203" pitchFamily="34" charset="-79"/>
                                      </a:rPr>
                                      <m:t>+</m:t>
                                    </m:r>
                                    <m:f>
                                      <m:fPr>
                                        <m:ctrlPr>
                                          <a:rPr lang="en-US" b="0" i="1" smtClean="0">
                                            <a:solidFill>
                                              <a:srgbClr val="0070C0"/>
                                            </a:solidFill>
                                            <a:latin typeface="Cambria Math" panose="02040503050406030204" pitchFamily="18" charset="0"/>
                                            <a:cs typeface="Gill Sans Light" panose="020B0302020104020203" pitchFamily="34" charset="-79"/>
                                          </a:rPr>
                                        </m:ctrlPr>
                                      </m:fPr>
                                      <m:num>
                                        <m:r>
                                          <a:rPr lang="en-US" b="0" i="1" smtClean="0">
                                            <a:solidFill>
                                              <a:srgbClr val="0070C0"/>
                                            </a:solidFill>
                                            <a:latin typeface="Cambria Math" panose="02040503050406030204" pitchFamily="18" charset="0"/>
                                            <a:cs typeface="Gill Sans Light" panose="020B0302020104020203" pitchFamily="34" charset="-79"/>
                                          </a:rPr>
                                          <m:t>1</m:t>
                                        </m:r>
                                      </m:num>
                                      <m:den>
                                        <m:r>
                                          <a:rPr lang="en-US" b="0" i="1" smtClean="0">
                                            <a:solidFill>
                                              <a:srgbClr val="0070C0"/>
                                            </a:solidFill>
                                            <a:latin typeface="Cambria Math" panose="02040503050406030204" pitchFamily="18" charset="0"/>
                                            <a:cs typeface="Gill Sans Light" panose="020B0302020104020203" pitchFamily="34" charset="-79"/>
                                          </a:rPr>
                                          <m:t>𝛿</m:t>
                                        </m:r>
                                      </m:den>
                                    </m:f>
                                  </m:e>
                                </m:d>
                              </m:oMath>
                            </m:oMathPara>
                          </a14:m>
                          <a:endParaRPr lang="en-US" b="0" i="0" dirty="0">
                            <a:solidFill>
                              <a:srgbClr val="0070C0"/>
                            </a:solidFill>
                            <a:latin typeface="Gill Sans Light" panose="020B0302020104020203" pitchFamily="34" charset="-79"/>
                            <a:cs typeface="Gill Sans Light" panose="020B0302020104020203" pitchFamily="34" charset="-79"/>
                          </a:endParaRP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chemeClr val="tx1"/>
                              </a:solidFill>
                              <a:latin typeface="Gill Sans Light" panose="020B0302020104020203" pitchFamily="34" charset="-79"/>
                              <a:cs typeface="Gill Sans Light" panose="020B0302020104020203" pitchFamily="34" charset="-79"/>
                            </a:rPr>
                            <a:t>Samples are norm bounded with minimum distance </a:t>
                          </a:r>
                          <a14:m>
                            <m:oMath xmlns:m="http://schemas.openxmlformats.org/officeDocument/2006/math">
                              <m:r>
                                <a:rPr lang="en-US" sz="1800" b="0" i="1" smtClean="0">
                                  <a:solidFill>
                                    <a:schemeClr val="tx1"/>
                                  </a:solidFill>
                                  <a:latin typeface="Cambria Math" panose="02040503050406030204" pitchFamily="18" charset="0"/>
                                  <a:cs typeface="Gill Sans Light" panose="020B0302020104020203" pitchFamily="34" charset="-79"/>
                                </a:rPr>
                                <m:t>𝛿</m:t>
                              </m:r>
                            </m:oMath>
                          </a14:m>
                          <a:endParaRPr lang="en-US" sz="1800" b="0" i="0" dirty="0">
                            <a:solidFill>
                              <a:schemeClr val="tx1"/>
                            </a:solidFill>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820352499"/>
                      </a:ext>
                    </a:extLst>
                  </a:tr>
                  <a:tr h="370840">
                    <a:tc>
                      <a:txBody>
                        <a:bodyPr/>
                        <a:lstStyle/>
                        <a:p>
                          <a:pPr algn="l"/>
                          <a:r>
                            <a:rPr lang="en-US" b="0" i="1" u="none" dirty="0">
                              <a:solidFill>
                                <a:srgbClr val="7030A0"/>
                              </a:solidFill>
                              <a:latin typeface="Gill Sans" panose="020B0502020104020203" pitchFamily="34" charset="-79"/>
                              <a:cs typeface="Gill Sans" panose="020B0502020104020203" pitchFamily="34" charset="-79"/>
                            </a:rPr>
                            <a:t>Ours (lower bound)</a:t>
                          </a:r>
                          <a:endParaRPr lang="en-US" b="0" i="1" dirty="0">
                            <a:solidFill>
                              <a:srgbClr val="7030A0"/>
                            </a:solidFill>
                            <a:latin typeface="Gill Sans" panose="020B0502020104020203" pitchFamily="34" charset="-79"/>
                            <a:cs typeface="Gill Sans" panose="020B0502020104020203" pitchFamily="34" charset="-79"/>
                          </a:endParaRPr>
                        </a:p>
                      </a:txBody>
                      <a:tcPr/>
                    </a:tc>
                    <a:tc>
                      <a:txBody>
                        <a:bodyPr/>
                        <a:lstStyle/>
                        <a:p>
                          <a:pPr algn="ctr"/>
                          <a:endParaRPr lang="en-US" b="0" i="0" dirty="0">
                            <a:solidFill>
                              <a:srgbClr val="7030A0"/>
                            </a:solidFill>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b="0" i="0" smtClean="0">
                                    <a:solidFill>
                                      <a:srgbClr val="7030A0"/>
                                    </a:solidFill>
                                    <a:latin typeface="Cambria Math" panose="02040503050406030204" pitchFamily="18" charset="0"/>
                                    <a:cs typeface="Gill Sans Light" panose="020B0302020104020203" pitchFamily="34" charset="-79"/>
                                  </a:rPr>
                                  <m:t>Ω</m:t>
                                </m:r>
                                <m:d>
                                  <m:dPr>
                                    <m:ctrlPr>
                                      <a:rPr lang="en-US" b="0" i="1" smtClean="0">
                                        <a:solidFill>
                                          <a:srgbClr val="7030A0"/>
                                        </a:solidFill>
                                        <a:latin typeface="Cambria Math" panose="02040503050406030204" pitchFamily="18" charset="0"/>
                                        <a:cs typeface="Gill Sans Light" panose="020B0302020104020203" pitchFamily="34" charset="-79"/>
                                      </a:rPr>
                                    </m:ctrlPr>
                                  </m:dPr>
                                  <m:e>
                                    <m:f>
                                      <m:fPr>
                                        <m:ctrlPr>
                                          <a:rPr lang="en-US" b="0" i="1" smtClean="0">
                                            <a:solidFill>
                                              <a:srgbClr val="7030A0"/>
                                            </a:solidFill>
                                            <a:latin typeface="Cambria Math" panose="02040503050406030204" pitchFamily="18" charset="0"/>
                                            <a:cs typeface="Gill Sans Light" panose="020B0302020104020203" pitchFamily="34" charset="-79"/>
                                          </a:rPr>
                                        </m:ctrlPr>
                                      </m:fPr>
                                      <m:num>
                                        <m:r>
                                          <a:rPr lang="en-US" b="0" i="1" smtClean="0">
                                            <a:solidFill>
                                              <a:srgbClr val="7030A0"/>
                                            </a:solidFill>
                                            <a:latin typeface="Cambria Math" panose="02040503050406030204" pitchFamily="18" charset="0"/>
                                            <a:cs typeface="Gill Sans Light" panose="020B0302020104020203" pitchFamily="34" charset="-79"/>
                                          </a:rPr>
                                          <m:t>1</m:t>
                                        </m:r>
                                      </m:num>
                                      <m:den>
                                        <m:rad>
                                          <m:radPr>
                                            <m:degHide m:val="on"/>
                                            <m:ctrlPr>
                                              <a:rPr lang="en-US" b="0" i="1" smtClean="0">
                                                <a:solidFill>
                                                  <a:srgbClr val="7030A0"/>
                                                </a:solidFill>
                                                <a:latin typeface="Cambria Math" panose="02040503050406030204" pitchFamily="18" charset="0"/>
                                                <a:cs typeface="Gill Sans Light" panose="020B0302020104020203" pitchFamily="34" charset="-79"/>
                                              </a:rPr>
                                            </m:ctrlPr>
                                          </m:radPr>
                                          <m:deg/>
                                          <m:e>
                                            <m:r>
                                              <a:rPr lang="en-US" b="0" i="1" smtClean="0">
                                                <a:solidFill>
                                                  <a:srgbClr val="7030A0"/>
                                                </a:solidFill>
                                                <a:latin typeface="Cambria Math" panose="02040503050406030204" pitchFamily="18" charset="0"/>
                                                <a:cs typeface="Gill Sans Light" panose="020B0302020104020203" pitchFamily="34" charset="-79"/>
                                              </a:rPr>
                                              <m:t>𝛿</m:t>
                                            </m:r>
                                          </m:e>
                                        </m:rad>
                                      </m:den>
                                    </m:f>
                                  </m:e>
                                </m:d>
                              </m:oMath>
                            </m:oMathPara>
                          </a14:m>
                          <a:endParaRPr lang="en-US" b="0" i="0" dirty="0">
                            <a:solidFill>
                              <a:srgbClr val="7030A0"/>
                            </a:solidFill>
                            <a:latin typeface="Gill Sans Light" panose="020B0302020104020203" pitchFamily="34" charset="-79"/>
                            <a:cs typeface="Gill Sans Light" panose="020B0302020104020203" pitchFamily="34" charset="-79"/>
                          </a:endParaRP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latin typeface="Gill Sans Light" panose="020B0302020104020203" pitchFamily="34" charset="-79"/>
                              <a:cs typeface="Gill Sans Light" panose="020B0302020104020203" pitchFamily="34" charset="-79"/>
                            </a:rPr>
                            <a:t>Complements the lower bound of </a:t>
                          </a:r>
                          <a14:m>
                            <m:oMath xmlns:m="http://schemas.openxmlformats.org/officeDocument/2006/math">
                              <m:r>
                                <m:rPr>
                                  <m:sty m:val="p"/>
                                </m:rPr>
                                <a:rPr lang="en-US" sz="1800" b="0" i="0" smtClean="0">
                                  <a:latin typeface="Cambria Math" panose="02040503050406030204" pitchFamily="18" charset="0"/>
                                  <a:cs typeface="Gill Sans Light" panose="020B0302020104020203" pitchFamily="34" charset="-79"/>
                                </a:rPr>
                                <m:t>Ω</m:t>
                              </m:r>
                              <m:r>
                                <a:rPr lang="en-US" sz="1800" b="0" i="1" smtClean="0">
                                  <a:latin typeface="Cambria Math" panose="02040503050406030204" pitchFamily="18" charset="0"/>
                                  <a:cs typeface="Gill Sans Light" panose="020B0302020104020203" pitchFamily="34" charset="-79"/>
                                </a:rPr>
                                <m:t>(</m:t>
                              </m:r>
                              <m:func>
                                <m:funcPr>
                                  <m:ctrlPr>
                                    <a:rPr lang="en-US" sz="1800" b="0" i="1" smtClean="0">
                                      <a:latin typeface="Cambria Math" panose="02040503050406030204" pitchFamily="18" charset="0"/>
                                      <a:cs typeface="Gill Sans Light" panose="020B0302020104020203" pitchFamily="34" charset="-79"/>
                                    </a:rPr>
                                  </m:ctrlPr>
                                </m:funcPr>
                                <m:fName>
                                  <m:r>
                                    <m:rPr>
                                      <m:sty m:val="p"/>
                                    </m:rPr>
                                    <a:rPr lang="en-US" sz="1800" b="0" i="0" smtClean="0">
                                      <a:latin typeface="Cambria Math" panose="02040503050406030204" pitchFamily="18" charset="0"/>
                                      <a:cs typeface="Gill Sans Light" panose="020B0302020104020203" pitchFamily="34" charset="-79"/>
                                    </a:rPr>
                                    <m:t>min</m:t>
                                  </m:r>
                                </m:fName>
                                <m:e>
                                  <m:d>
                                    <m:dPr>
                                      <m:ctrlPr>
                                        <a:rPr lang="en-US" sz="1800" b="0" i="1" smtClean="0">
                                          <a:latin typeface="Cambria Math" panose="02040503050406030204" pitchFamily="18" charset="0"/>
                                          <a:cs typeface="Gill Sans Light" panose="020B0302020104020203" pitchFamily="34" charset="-79"/>
                                        </a:rPr>
                                      </m:ctrlPr>
                                    </m:dPr>
                                    <m:e>
                                      <m:rad>
                                        <m:radPr>
                                          <m:degHide m:val="on"/>
                                          <m:ctrlPr>
                                            <a:rPr lang="en-US" sz="1800" b="0" i="1" smtClean="0">
                                              <a:latin typeface="Cambria Math" panose="02040503050406030204" pitchFamily="18" charset="0"/>
                                              <a:cs typeface="Gill Sans Light" panose="020B0302020104020203" pitchFamily="34" charset="-79"/>
                                            </a:rPr>
                                          </m:ctrlPr>
                                        </m:radPr>
                                        <m:deg/>
                                        <m:e>
                                          <m:r>
                                            <a:rPr lang="en-US" sz="1800" b="0" i="1" smtClean="0">
                                              <a:latin typeface="Cambria Math" panose="02040503050406030204" pitchFamily="18" charset="0"/>
                                              <a:cs typeface="Gill Sans Light" panose="020B0302020104020203" pitchFamily="34" charset="-79"/>
                                            </a:rPr>
                                            <m:t>𝑛</m:t>
                                          </m:r>
                                        </m:e>
                                      </m:rad>
                                      <m:r>
                                        <a:rPr lang="en-US" sz="1800" b="0" i="1" smtClean="0">
                                          <a:latin typeface="Cambria Math" panose="02040503050406030204" pitchFamily="18" charset="0"/>
                                          <a:cs typeface="Gill Sans Light" panose="020B0302020104020203" pitchFamily="34" charset="-79"/>
                                        </a:rPr>
                                        <m:t>,</m:t>
                                      </m:r>
                                      <m:r>
                                        <a:rPr lang="en-US" sz="1800" b="0" i="1" smtClean="0">
                                          <a:latin typeface="Cambria Math" panose="02040503050406030204" pitchFamily="18" charset="0"/>
                                          <a:cs typeface="Gill Sans Light" panose="020B0302020104020203" pitchFamily="34" charset="-79"/>
                                        </a:rPr>
                                        <m:t>𝑛</m:t>
                                      </m:r>
                                      <m:r>
                                        <a:rPr lang="en-US" sz="1800" b="0" i="1" smtClean="0">
                                          <a:latin typeface="Cambria Math" panose="02040503050406030204" pitchFamily="18" charset="0"/>
                                          <a:cs typeface="Gill Sans Light" panose="020B0302020104020203" pitchFamily="34" charset="-79"/>
                                        </a:rPr>
                                        <m:t>/</m:t>
                                      </m:r>
                                      <m:r>
                                        <a:rPr lang="en-US" sz="1800" b="0" i="1" smtClean="0">
                                          <a:latin typeface="Cambria Math" panose="02040503050406030204" pitchFamily="18" charset="0"/>
                                          <a:cs typeface="Gill Sans Light" panose="020B0302020104020203" pitchFamily="34" charset="-79"/>
                                        </a:rPr>
                                        <m:t>𝑑</m:t>
                                      </m:r>
                                      <m:r>
                                        <a:rPr lang="en-US" sz="1800" b="0" i="1" smtClean="0">
                                          <a:latin typeface="Cambria Math" panose="02040503050406030204" pitchFamily="18" charset="0"/>
                                          <a:cs typeface="Gill Sans Light" panose="020B0302020104020203" pitchFamily="34" charset="-79"/>
                                        </a:rPr>
                                        <m:t> </m:t>
                                      </m:r>
                                    </m:e>
                                  </m:d>
                                  <m:r>
                                    <a:rPr lang="en-US" sz="1800" b="0" i="1" smtClean="0">
                                      <a:latin typeface="Cambria Math" panose="02040503050406030204" pitchFamily="18" charset="0"/>
                                      <a:cs typeface="Gill Sans Light" panose="020B0302020104020203" pitchFamily="34" charset="-79"/>
                                    </a:rPr>
                                    <m:t>) </m:t>
                                  </m:r>
                                </m:e>
                              </m:func>
                            </m:oMath>
                          </a14:m>
                          <a:r>
                            <a:rPr lang="en-US" sz="1800" b="0" i="0" dirty="0">
                              <a:solidFill>
                                <a:schemeClr val="tx1"/>
                              </a:solidFill>
                              <a:latin typeface="Gill Sans Light" panose="020B0302020104020203" pitchFamily="34" charset="-79"/>
                              <a:cs typeface="Gill Sans Light" panose="020B0302020104020203" pitchFamily="34" charset="-79"/>
                            </a:rPr>
                            <a:t>(Baum</a:t>
                          </a:r>
                          <a:r>
                            <a:rPr lang="en-US" sz="1800" b="0" i="0" baseline="0" dirty="0">
                              <a:solidFill>
                                <a:schemeClr val="tx1"/>
                              </a:solidFill>
                              <a:latin typeface="Gill Sans Light" panose="020B0302020104020203" pitchFamily="34" charset="-79"/>
                              <a:cs typeface="Gill Sans Light" panose="020B0302020104020203" pitchFamily="34" charset="-79"/>
                            </a:rPr>
                            <a:t>, 1989</a:t>
                          </a:r>
                          <a:r>
                            <a:rPr lang="en-US" sz="1800" b="0" i="0" dirty="0">
                              <a:solidFill>
                                <a:schemeClr val="tx1"/>
                              </a:solidFill>
                              <a:latin typeface="Gill Sans Light" panose="020B0302020104020203" pitchFamily="34" charset="-79"/>
                              <a:cs typeface="Gill Sans Light" panose="020B0302020104020203" pitchFamily="34" charset="-79"/>
                            </a:rPr>
                            <a:t>)</a:t>
                          </a:r>
                        </a:p>
                      </a:txBody>
                      <a:tcPr/>
                    </a:tc>
                    <a:extLst>
                      <a:ext uri="{0D108BD9-81ED-4DB2-BD59-A6C34878D82A}">
                        <a16:rowId xmlns:a16="http://schemas.microsoft.com/office/drawing/2014/main" val="2623536903"/>
                      </a:ext>
                    </a:extLst>
                  </a:tr>
                </a:tbl>
              </a:graphicData>
            </a:graphic>
          </p:graphicFrame>
        </mc:Choice>
        <mc:Fallback>
          <p:graphicFrame>
            <p:nvGraphicFramePr>
              <p:cNvPr id="4" name="Table 4">
                <a:extLst>
                  <a:ext uri="{FF2B5EF4-FFF2-40B4-BE49-F238E27FC236}">
                    <a16:creationId xmlns:a16="http://schemas.microsoft.com/office/drawing/2014/main" id="{5D61D497-5210-FF47-8CF1-B9EAC77162E9}"/>
                  </a:ext>
                </a:extLst>
              </p:cNvPr>
              <p:cNvGraphicFramePr>
                <a:graphicFrameLocks noGrp="1"/>
              </p:cNvGraphicFramePr>
              <p:nvPr>
                <p:extLst>
                  <p:ext uri="{D42A27DB-BD31-4B8C-83A1-F6EECF244321}">
                    <p14:modId xmlns:p14="http://schemas.microsoft.com/office/powerpoint/2010/main" val="2478039767"/>
                  </p:ext>
                </p:extLst>
              </p:nvPr>
            </p:nvGraphicFramePr>
            <p:xfrm>
              <a:off x="517198" y="2345013"/>
              <a:ext cx="11157603" cy="2680018"/>
            </p:xfrm>
            <a:graphic>
              <a:graphicData uri="http://schemas.openxmlformats.org/drawingml/2006/table">
                <a:tbl>
                  <a:tblPr firstRow="1" bandRow="1"/>
                  <a:tblGrid>
                    <a:gridCol w="2125090">
                      <a:extLst>
                        <a:ext uri="{9D8B030D-6E8A-4147-A177-3AD203B41FA5}">
                          <a16:colId xmlns:a16="http://schemas.microsoft.com/office/drawing/2014/main" val="2117086650"/>
                        </a:ext>
                      </a:extLst>
                    </a:gridCol>
                    <a:gridCol w="2433914">
                      <a:extLst>
                        <a:ext uri="{9D8B030D-6E8A-4147-A177-3AD203B41FA5}">
                          <a16:colId xmlns:a16="http://schemas.microsoft.com/office/drawing/2014/main" val="1510491745"/>
                        </a:ext>
                      </a:extLst>
                    </a:gridCol>
                    <a:gridCol w="2204815">
                      <a:extLst>
                        <a:ext uri="{9D8B030D-6E8A-4147-A177-3AD203B41FA5}">
                          <a16:colId xmlns:a16="http://schemas.microsoft.com/office/drawing/2014/main" val="4072367142"/>
                        </a:ext>
                      </a:extLst>
                    </a:gridCol>
                    <a:gridCol w="4393784">
                      <a:extLst>
                        <a:ext uri="{9D8B030D-6E8A-4147-A177-3AD203B41FA5}">
                          <a16:colId xmlns:a16="http://schemas.microsoft.com/office/drawing/2014/main" val="4129103199"/>
                        </a:ext>
                      </a:extLst>
                    </a:gridCol>
                  </a:tblGrid>
                  <a:tr h="370840">
                    <a:tc>
                      <a:txBody>
                        <a:bodyPr/>
                        <a:lstStyle/>
                        <a:p>
                          <a:pPr algn="ctr"/>
                          <a:endParaRPr lang="en-US" b="0" i="0" dirty="0">
                            <a:latin typeface="Gill Sans Light" panose="020B0302020104020203" pitchFamily="34" charset="-79"/>
                            <a:cs typeface="Gill Sans Light" panose="020B0302020104020203" pitchFamily="34" charset="-79"/>
                          </a:endParaRPr>
                        </a:p>
                      </a:txBody>
                      <a:tcPr/>
                    </a:tc>
                    <a:tc>
                      <a:txBody>
                        <a:bodyPr/>
                        <a:lstStyle/>
                        <a:p>
                          <a:pPr algn="ctr"/>
                          <a:r>
                            <a:rPr lang="en-US" b="0" i="0" dirty="0">
                              <a:latin typeface="Gill Sans Light" panose="020B0302020104020203" pitchFamily="34" charset="-79"/>
                              <a:cs typeface="Gill Sans Light" panose="020B0302020104020203" pitchFamily="34" charset="-79"/>
                            </a:rPr>
                            <a:t>#weights</a:t>
                          </a:r>
                        </a:p>
                      </a:txBody>
                      <a:tcPr/>
                    </a:tc>
                    <a:tc>
                      <a:txBody>
                        <a:bodyPr/>
                        <a:lstStyle/>
                        <a:p>
                          <a:pPr algn="ctr"/>
                          <a:r>
                            <a:rPr lang="en-US" b="0" i="0" dirty="0">
                              <a:latin typeface="Gill Sans Light" panose="020B0302020104020203" pitchFamily="34" charset="-79"/>
                              <a:cs typeface="Gill Sans Light" panose="020B0302020104020203" pitchFamily="34" charset="-79"/>
                            </a:rPr>
                            <a:t>#neurons</a:t>
                          </a:r>
                        </a:p>
                      </a:txBody>
                      <a:tcPr/>
                    </a:tc>
                    <a:tc>
                      <a:txBody>
                        <a:bodyPr/>
                        <a:lstStyle/>
                        <a:p>
                          <a:pPr algn="ctr"/>
                          <a:r>
                            <a:rPr lang="en-US" b="0" i="0" dirty="0">
                              <a:latin typeface="Gill Sans Light" panose="020B0302020104020203" pitchFamily="34" charset="-79"/>
                              <a:cs typeface="Gill Sans Light" panose="020B0302020104020203" pitchFamily="34" charset="-79"/>
                            </a:rPr>
                            <a:t>Assumptions</a:t>
                          </a:r>
                        </a:p>
                      </a:txBody>
                      <a:tcPr/>
                    </a:tc>
                    <a:extLst>
                      <a:ext uri="{0D108BD9-81ED-4DB2-BD59-A6C34878D82A}">
                        <a16:rowId xmlns:a16="http://schemas.microsoft.com/office/drawing/2014/main" val="1600868840"/>
                      </a:ext>
                    </a:extLst>
                  </a:tr>
                  <a:tr h="370840">
                    <a:tc>
                      <a:txBody>
                        <a:bodyPr/>
                        <a:lstStyle/>
                        <a:p>
                          <a:pPr algn="l"/>
                          <a:r>
                            <a:rPr lang="en-US" b="0" i="0" dirty="0">
                              <a:latin typeface="Gill Sans Light" panose="020B0302020104020203" pitchFamily="34" charset="-79"/>
                              <a:cs typeface="Gill Sans Light" panose="020B0302020104020203" pitchFamily="34" charset="-79"/>
                            </a:rPr>
                            <a:t>Baum (1988)</a:t>
                          </a:r>
                        </a:p>
                      </a:txBody>
                      <a:tcPr/>
                    </a:tc>
                    <a:tc>
                      <a:txBody>
                        <a:bodyPr/>
                        <a:lstStyle/>
                        <a:p>
                          <a:endParaRPr lang="en-US"/>
                        </a:p>
                      </a:txBody>
                      <a:tcPr>
                        <a:blipFill>
                          <a:blip r:embed="rId2"/>
                          <a:stretch>
                            <a:fillRect l="-88021" t="-103333" r="-271354" b="-533333"/>
                          </a:stretch>
                        </a:blipFill>
                      </a:tcPr>
                    </a:tc>
                    <a:tc>
                      <a:txBody>
                        <a:bodyPr/>
                        <a:lstStyle/>
                        <a:p>
                          <a:endParaRPr lang="en-US"/>
                        </a:p>
                      </a:txBody>
                      <a:tcPr>
                        <a:blipFill>
                          <a:blip r:embed="rId2"/>
                          <a:stretch>
                            <a:fillRect l="-208671" t="-103333" r="-201156" b="-533333"/>
                          </a:stretch>
                        </a:blip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in general position</a:t>
                          </a:r>
                        </a:p>
                      </a:txBody>
                      <a:tcPr/>
                    </a:tc>
                    <a:extLst>
                      <a:ext uri="{0D108BD9-81ED-4DB2-BD59-A6C34878D82A}">
                        <a16:rowId xmlns:a16="http://schemas.microsoft.com/office/drawing/2014/main" val="3570631655"/>
                      </a:ext>
                    </a:extLst>
                  </a:tr>
                  <a:tr h="640080">
                    <a:tc>
                      <a:txBody>
                        <a:bodyPr/>
                        <a:lstStyle/>
                        <a:p>
                          <a:pPr algn="l"/>
                          <a:r>
                            <a:rPr lang="en-US" b="0" i="0" dirty="0" err="1">
                              <a:latin typeface="Gill Sans Light" panose="020B0302020104020203" pitchFamily="34" charset="-79"/>
                              <a:cs typeface="Gill Sans Light" panose="020B0302020104020203" pitchFamily="34" charset="-79"/>
                            </a:rPr>
                            <a:t>Vershynin</a:t>
                          </a:r>
                          <a:r>
                            <a:rPr lang="en-US" b="0" i="0" dirty="0">
                              <a:latin typeface="Gill Sans Light" panose="020B0302020104020203" pitchFamily="34" charset="-79"/>
                              <a:cs typeface="Gill Sans Light" panose="020B0302020104020203" pitchFamily="34" charset="-79"/>
                            </a:rPr>
                            <a:t> (2020)</a:t>
                          </a:r>
                        </a:p>
                      </a:txBody>
                      <a:tcPr/>
                    </a:tc>
                    <a:tc>
                      <a:txBody>
                        <a:bodyPr/>
                        <a:lstStyle/>
                        <a:p>
                          <a:endParaRPr lang="en-US"/>
                        </a:p>
                      </a:txBody>
                      <a:tcPr>
                        <a:blipFill>
                          <a:blip r:embed="rId2"/>
                          <a:stretch>
                            <a:fillRect l="-88021" t="-122000" r="-271354" b="-220000"/>
                          </a:stretch>
                        </a:blipFill>
                      </a:tcPr>
                    </a:tc>
                    <a:tc>
                      <a:txBody>
                        <a:bodyPr/>
                        <a:lstStyle/>
                        <a:p>
                          <a:endParaRPr lang="en-US"/>
                        </a:p>
                      </a:txBody>
                      <a:tcPr>
                        <a:blipFill>
                          <a:blip r:embed="rId2"/>
                          <a:stretch>
                            <a:fillRect l="-208671" t="-122000" r="-201156" b="-220000"/>
                          </a:stretch>
                        </a:blipFill>
                      </a:tcPr>
                    </a:tc>
                    <a:tc>
                      <a:txBody>
                        <a:bodyPr/>
                        <a:lstStyle/>
                        <a:p>
                          <a:endParaRPr lang="en-US"/>
                        </a:p>
                      </a:txBody>
                      <a:tcPr>
                        <a:blipFill>
                          <a:blip r:embed="rId2"/>
                          <a:stretch>
                            <a:fillRect l="-153890" t="-122000" r="-288" b="-220000"/>
                          </a:stretch>
                        </a:blipFill>
                      </a:tcPr>
                    </a:tc>
                    <a:extLst>
                      <a:ext uri="{0D108BD9-81ED-4DB2-BD59-A6C34878D82A}">
                        <a16:rowId xmlns:a16="http://schemas.microsoft.com/office/drawing/2014/main" val="1016205283"/>
                      </a:ext>
                    </a:extLst>
                  </a:tr>
                  <a:tr h="640080">
                    <a:tc>
                      <a:txBody>
                        <a:bodyPr/>
                        <a:lstStyle/>
                        <a:p>
                          <a:pPr algn="l"/>
                          <a:r>
                            <a:rPr lang="en-US" b="0" i="1" u="none" dirty="0">
                              <a:solidFill>
                                <a:srgbClr val="0070C0"/>
                              </a:solidFill>
                              <a:latin typeface="Gill Sans" panose="020B0502020104020203" pitchFamily="34" charset="-79"/>
                              <a:cs typeface="Gill Sans" panose="020B0502020104020203" pitchFamily="34" charset="-79"/>
                            </a:rPr>
                            <a:t>Ours (upper bound)</a:t>
                          </a:r>
                          <a:endParaRPr lang="en-US" b="0" i="1" dirty="0">
                            <a:solidFill>
                              <a:srgbClr val="0070C0"/>
                            </a:solidFill>
                            <a:latin typeface="Gill Sans" panose="020B0502020104020203" pitchFamily="34" charset="-79"/>
                            <a:cs typeface="Gill Sans" panose="020B0502020104020203" pitchFamily="34" charset="-79"/>
                          </a:endParaRPr>
                        </a:p>
                      </a:txBody>
                      <a:tcPr/>
                    </a:tc>
                    <a:tc>
                      <a:txBody>
                        <a:bodyPr/>
                        <a:lstStyle/>
                        <a:p>
                          <a:endParaRPr lang="en-US"/>
                        </a:p>
                      </a:txBody>
                      <a:tcPr>
                        <a:blipFill>
                          <a:blip r:embed="rId2"/>
                          <a:stretch>
                            <a:fillRect l="-88021" t="-217647" r="-271354" b="-115686"/>
                          </a:stretch>
                        </a:blipFill>
                      </a:tcPr>
                    </a:tc>
                    <a:tc>
                      <a:txBody>
                        <a:bodyPr/>
                        <a:lstStyle/>
                        <a:p>
                          <a:endParaRPr lang="en-US"/>
                        </a:p>
                      </a:txBody>
                      <a:tcPr>
                        <a:blipFill>
                          <a:blip r:embed="rId2"/>
                          <a:stretch>
                            <a:fillRect l="-208671" t="-217647" r="-201156" b="-115686"/>
                          </a:stretch>
                        </a:blipFill>
                      </a:tcPr>
                    </a:tc>
                    <a:tc>
                      <a:txBody>
                        <a:bodyPr/>
                        <a:lstStyle/>
                        <a:p>
                          <a:endParaRPr lang="en-US"/>
                        </a:p>
                      </a:txBody>
                      <a:tcPr>
                        <a:blipFill>
                          <a:blip r:embed="rId2"/>
                          <a:stretch>
                            <a:fillRect l="-153890" t="-217647" r="-288" b="-115686"/>
                          </a:stretch>
                        </a:blipFill>
                      </a:tcPr>
                    </a:tc>
                    <a:extLst>
                      <a:ext uri="{0D108BD9-81ED-4DB2-BD59-A6C34878D82A}">
                        <a16:rowId xmlns:a16="http://schemas.microsoft.com/office/drawing/2014/main" val="820352499"/>
                      </a:ext>
                    </a:extLst>
                  </a:tr>
                  <a:tr h="658178">
                    <a:tc>
                      <a:txBody>
                        <a:bodyPr/>
                        <a:lstStyle/>
                        <a:p>
                          <a:pPr algn="l"/>
                          <a:r>
                            <a:rPr lang="en-US" b="0" i="1" u="none" dirty="0">
                              <a:solidFill>
                                <a:srgbClr val="7030A0"/>
                              </a:solidFill>
                              <a:latin typeface="Gill Sans" panose="020B0502020104020203" pitchFamily="34" charset="-79"/>
                              <a:cs typeface="Gill Sans" panose="020B0502020104020203" pitchFamily="34" charset="-79"/>
                            </a:rPr>
                            <a:t>Ours (lower bound)</a:t>
                          </a:r>
                          <a:endParaRPr lang="en-US" b="0" i="1" dirty="0">
                            <a:solidFill>
                              <a:srgbClr val="7030A0"/>
                            </a:solidFill>
                            <a:latin typeface="Gill Sans" panose="020B0502020104020203" pitchFamily="34" charset="-79"/>
                            <a:cs typeface="Gill Sans" panose="020B0502020104020203" pitchFamily="34" charset="-79"/>
                          </a:endParaRPr>
                        </a:p>
                      </a:txBody>
                      <a:tcPr/>
                    </a:tc>
                    <a:tc>
                      <a:txBody>
                        <a:bodyPr/>
                        <a:lstStyle/>
                        <a:p>
                          <a:pPr algn="ctr"/>
                          <a:endParaRPr lang="en-US" b="0" i="0" dirty="0">
                            <a:solidFill>
                              <a:srgbClr val="7030A0"/>
                            </a:solidFill>
                            <a:latin typeface="Gill Sans Light" panose="020B0302020104020203" pitchFamily="34" charset="-79"/>
                            <a:cs typeface="Gill Sans Light" panose="020B0302020104020203" pitchFamily="34" charset="-79"/>
                          </a:endParaRPr>
                        </a:p>
                      </a:txBody>
                      <a:tcPr/>
                    </a:tc>
                    <a:tc>
                      <a:txBody>
                        <a:bodyPr/>
                        <a:lstStyle/>
                        <a:p>
                          <a:endParaRPr lang="en-US"/>
                        </a:p>
                      </a:txBody>
                      <a:tcPr>
                        <a:blipFill>
                          <a:blip r:embed="rId2"/>
                          <a:stretch>
                            <a:fillRect l="-208671" t="-311538" r="-201156" b="-13462"/>
                          </a:stretch>
                        </a:blipFill>
                      </a:tcPr>
                    </a:tc>
                    <a:tc>
                      <a:txBody>
                        <a:bodyPr/>
                        <a:lstStyle/>
                        <a:p>
                          <a:endParaRPr lang="en-US"/>
                        </a:p>
                      </a:txBody>
                      <a:tcPr>
                        <a:blipFill>
                          <a:blip r:embed="rId2"/>
                          <a:stretch>
                            <a:fillRect l="-153890" t="-311538" r="-288" b="-13462"/>
                          </a:stretch>
                        </a:blipFill>
                      </a:tcPr>
                    </a:tc>
                    <a:extLst>
                      <a:ext uri="{0D108BD9-81ED-4DB2-BD59-A6C34878D82A}">
                        <a16:rowId xmlns:a16="http://schemas.microsoft.com/office/drawing/2014/main" val="2623536903"/>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A4C098-7DFD-7B46-8958-1EEE8E752757}"/>
                  </a:ext>
                </a:extLst>
              </p:cNvPr>
              <p:cNvSpPr txBox="1"/>
              <p:nvPr/>
            </p:nvSpPr>
            <p:spPr>
              <a:xfrm>
                <a:off x="8166097" y="1207915"/>
                <a:ext cx="2073901"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a:t>
                </a:r>
                <a:r>
                  <a:rPr lang="en-US" dirty="0">
                    <a:latin typeface="Gill Sans Light" panose="020B0302020104020203" pitchFamily="34" charset="-79"/>
                    <a:cs typeface="Gill Sans Light" panose="020B0302020104020203" pitchFamily="34" charset="-79"/>
                  </a:rPr>
                  <a:t>#samples</a:t>
                </a:r>
              </a:p>
              <a:p>
                <a14:m>
                  <m:oMath xmlns:m="http://schemas.openxmlformats.org/officeDocument/2006/math">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oMath>
                </a14:m>
                <a:r>
                  <a:rPr lang="en-US" dirty="0">
                    <a:latin typeface="Gill Sans Light" panose="020B0302020104020203" pitchFamily="34" charset="-79"/>
                    <a:cs typeface="Gill Sans Light" panose="020B0302020104020203" pitchFamily="34" charset="-79"/>
                  </a:rPr>
                  <a:t> input dimension</a:t>
                </a:r>
              </a:p>
            </p:txBody>
          </p:sp>
        </mc:Choice>
        <mc:Fallback xmlns="">
          <p:sp>
            <p:nvSpPr>
              <p:cNvPr id="6" name="TextBox 5">
                <a:extLst>
                  <a:ext uri="{FF2B5EF4-FFF2-40B4-BE49-F238E27FC236}">
                    <a16:creationId xmlns:a16="http://schemas.microsoft.com/office/drawing/2014/main" id="{5AA4C098-7DFD-7B46-8958-1EEE8E752757}"/>
                  </a:ext>
                </a:extLst>
              </p:cNvPr>
              <p:cNvSpPr txBox="1">
                <a:spLocks noRot="1" noChangeAspect="1" noMove="1" noResize="1" noEditPoints="1" noAdjustHandles="1" noChangeArrowheads="1" noChangeShapeType="1" noTextEdit="1"/>
              </p:cNvSpPr>
              <p:nvPr/>
            </p:nvSpPr>
            <p:spPr>
              <a:xfrm>
                <a:off x="8166097" y="1207915"/>
                <a:ext cx="2073901" cy="646331"/>
              </a:xfrm>
              <a:prstGeom prst="rect">
                <a:avLst/>
              </a:prstGeom>
              <a:blipFill>
                <a:blip r:embed="rId4"/>
                <a:stretch>
                  <a:fillRect t="-3922" r="-1220" b="-17647"/>
                </a:stretch>
              </a:blipFill>
            </p:spPr>
            <p:txBody>
              <a:bodyPr/>
              <a:lstStyle/>
              <a:p>
                <a:r>
                  <a:rPr lang="en-US">
                    <a:noFill/>
                  </a:rPr>
                  <a:t> </a:t>
                </a:r>
              </a:p>
            </p:txBody>
          </p:sp>
        </mc:Fallback>
      </mc:AlternateContent>
    </p:spTree>
    <p:extLst>
      <p:ext uri="{BB962C8B-B14F-4D97-AF65-F5344CB8AC3E}">
        <p14:creationId xmlns:p14="http://schemas.microsoft.com/office/powerpoint/2010/main" val="151277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 name="Trapezoid 163">
            <a:extLst>
              <a:ext uri="{FF2B5EF4-FFF2-40B4-BE49-F238E27FC236}">
                <a16:creationId xmlns:a16="http://schemas.microsoft.com/office/drawing/2014/main" id="{47E732B4-57D7-134C-AA34-120441DF9921}"/>
              </a:ext>
            </a:extLst>
          </p:cNvPr>
          <p:cNvSpPr/>
          <p:nvPr/>
        </p:nvSpPr>
        <p:spPr>
          <a:xfrm rot="16200000">
            <a:off x="5641826" y="3674994"/>
            <a:ext cx="1114352" cy="1296203"/>
          </a:xfrm>
          <a:prstGeom prst="trapezoid">
            <a:avLst>
              <a:gd name="adj" fmla="val 28915"/>
            </a:avLst>
          </a:prstGeom>
          <a:solidFill>
            <a:schemeClr val="accent1">
              <a:alpha val="4961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F67330-EA38-3242-86AE-D55C875204D3}"/>
              </a:ext>
            </a:extLst>
          </p:cNvPr>
          <p:cNvSpPr>
            <a:spLocks noGrp="1"/>
          </p:cNvSpPr>
          <p:nvPr>
            <p:ph type="title"/>
          </p:nvPr>
        </p:nvSpPr>
        <p:spPr>
          <a:xfrm>
            <a:off x="838200" y="35364"/>
            <a:ext cx="10515600" cy="1325563"/>
          </a:xfrm>
        </p:spPr>
        <p:txBody>
          <a:bodyPr/>
          <a:lstStyle/>
          <a:p>
            <a:r>
              <a:rPr lang="en-US" altLang="en-US" dirty="0">
                <a:solidFill>
                  <a:srgbClr val="0070C0"/>
                </a:solidFill>
              </a:rPr>
              <a:t>Upper bound</a:t>
            </a:r>
            <a:endParaRPr lang="en-US" dirty="0"/>
          </a:p>
        </p:txBody>
      </p:sp>
      <p:sp>
        <p:nvSpPr>
          <p:cNvPr id="6" name="Trapezoid 5">
            <a:extLst>
              <a:ext uri="{FF2B5EF4-FFF2-40B4-BE49-F238E27FC236}">
                <a16:creationId xmlns:a16="http://schemas.microsoft.com/office/drawing/2014/main" id="{FE50447D-983F-3645-B55A-508684D0D281}"/>
              </a:ext>
            </a:extLst>
          </p:cNvPr>
          <p:cNvSpPr/>
          <p:nvPr/>
        </p:nvSpPr>
        <p:spPr>
          <a:xfrm rot="5400000">
            <a:off x="3879535" y="3389582"/>
            <a:ext cx="1092345" cy="1844633"/>
          </a:xfrm>
          <a:prstGeom prst="trapezoid">
            <a:avLst>
              <a:gd name="adj" fmla="val 28349"/>
            </a:avLst>
          </a:prstGeom>
          <a:solidFill>
            <a:schemeClr val="accent2">
              <a:alpha val="49613"/>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5D36B723-9EF4-D343-BF51-4BFA19A70CA7}"/>
              </a:ext>
            </a:extLst>
          </p:cNvPr>
          <p:cNvGrpSpPr/>
          <p:nvPr/>
        </p:nvGrpSpPr>
        <p:grpSpPr>
          <a:xfrm>
            <a:off x="1207730" y="2975800"/>
            <a:ext cx="202876" cy="2629603"/>
            <a:chOff x="1918352" y="1435677"/>
            <a:chExt cx="288234" cy="3735986"/>
          </a:xfrm>
        </p:grpSpPr>
        <p:sp>
          <p:nvSpPr>
            <p:cNvPr id="141" name="Rectangle 140">
              <a:extLst>
                <a:ext uri="{FF2B5EF4-FFF2-40B4-BE49-F238E27FC236}">
                  <a16:creationId xmlns:a16="http://schemas.microsoft.com/office/drawing/2014/main" id="{C2A19CF4-7764-564F-8A05-6D44407B3A06}"/>
                </a:ext>
              </a:extLst>
            </p:cNvPr>
            <p:cNvSpPr/>
            <p:nvPr/>
          </p:nvSpPr>
          <p:spPr>
            <a:xfrm>
              <a:off x="1918352" y="2583085"/>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618CBE97-4FCA-4E43-9437-CD5672FD34BC}"/>
                </a:ext>
              </a:extLst>
            </p:cNvPr>
            <p:cNvSpPr/>
            <p:nvPr/>
          </p:nvSpPr>
          <p:spPr>
            <a:xfrm>
              <a:off x="1918352" y="2871319"/>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53F8DB8E-B6ED-DD4C-B562-B97B3605637E}"/>
                </a:ext>
              </a:extLst>
            </p:cNvPr>
            <p:cNvSpPr/>
            <p:nvPr/>
          </p:nvSpPr>
          <p:spPr>
            <a:xfrm>
              <a:off x="1918352" y="3159553"/>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CBBB3DF2-571C-3341-AC11-2D3F29C0FA59}"/>
                </a:ext>
              </a:extLst>
            </p:cNvPr>
            <p:cNvSpPr/>
            <p:nvPr/>
          </p:nvSpPr>
          <p:spPr>
            <a:xfrm>
              <a:off x="1918352" y="3447787"/>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53DBBC8C-7F5E-A144-A078-F4A7ED94CD4D}"/>
                </a:ext>
              </a:extLst>
            </p:cNvPr>
            <p:cNvSpPr/>
            <p:nvPr/>
          </p:nvSpPr>
          <p:spPr>
            <a:xfrm>
              <a:off x="1918352" y="1435677"/>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7049393D-9ABA-5848-9497-F0A243B8B714}"/>
                </a:ext>
              </a:extLst>
            </p:cNvPr>
            <p:cNvSpPr/>
            <p:nvPr/>
          </p:nvSpPr>
          <p:spPr>
            <a:xfrm>
              <a:off x="1918352" y="1723911"/>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67D50414-B4B0-444D-8962-51D06FA989BE}"/>
                </a:ext>
              </a:extLst>
            </p:cNvPr>
            <p:cNvSpPr/>
            <p:nvPr/>
          </p:nvSpPr>
          <p:spPr>
            <a:xfrm>
              <a:off x="1918352" y="2012145"/>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951B1801-B96E-6845-91A6-3BADC1D5D4DA}"/>
                </a:ext>
              </a:extLst>
            </p:cNvPr>
            <p:cNvSpPr/>
            <p:nvPr/>
          </p:nvSpPr>
          <p:spPr>
            <a:xfrm>
              <a:off x="1918352" y="2300379"/>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AF9DEC72-8581-C140-A0E5-378E19B6722F}"/>
                </a:ext>
              </a:extLst>
            </p:cNvPr>
            <p:cNvSpPr/>
            <p:nvPr/>
          </p:nvSpPr>
          <p:spPr>
            <a:xfrm>
              <a:off x="1918352" y="4883429"/>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a16="http://schemas.microsoft.com/office/drawing/2014/main" id="{E889EA1E-1F52-E34B-B1B9-337FF04BCE01}"/>
                </a:ext>
              </a:extLst>
            </p:cNvPr>
            <p:cNvSpPr/>
            <p:nvPr/>
          </p:nvSpPr>
          <p:spPr>
            <a:xfrm>
              <a:off x="1918352" y="3736021"/>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E964B891-5FE3-D748-8B2C-A2EECE85F3DD}"/>
                </a:ext>
              </a:extLst>
            </p:cNvPr>
            <p:cNvSpPr/>
            <p:nvPr/>
          </p:nvSpPr>
          <p:spPr>
            <a:xfrm>
              <a:off x="1918352" y="4024255"/>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a16="http://schemas.microsoft.com/office/drawing/2014/main" id="{EFD7048F-9AE8-9142-9521-3E549E615E73}"/>
                </a:ext>
              </a:extLst>
            </p:cNvPr>
            <p:cNvSpPr/>
            <p:nvPr/>
          </p:nvSpPr>
          <p:spPr>
            <a:xfrm>
              <a:off x="1918352" y="4312489"/>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a16="http://schemas.microsoft.com/office/drawing/2014/main" id="{78C56987-12FE-A740-B656-EA0DCAF3216C}"/>
                </a:ext>
              </a:extLst>
            </p:cNvPr>
            <p:cNvSpPr/>
            <p:nvPr/>
          </p:nvSpPr>
          <p:spPr>
            <a:xfrm>
              <a:off x="1918352" y="4600723"/>
              <a:ext cx="288234" cy="288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7801CC57-C40F-3F4A-AEB7-3249BC03E0EE}"/>
              </a:ext>
            </a:extLst>
          </p:cNvPr>
          <p:cNvGrpSpPr/>
          <p:nvPr/>
        </p:nvGrpSpPr>
        <p:grpSpPr>
          <a:xfrm>
            <a:off x="3300516" y="3654300"/>
            <a:ext cx="204326" cy="1267761"/>
            <a:chOff x="2626855" y="2387057"/>
            <a:chExt cx="290294" cy="1801160"/>
          </a:xfrm>
        </p:grpSpPr>
        <p:grpSp>
          <p:nvGrpSpPr>
            <p:cNvPr id="121" name="Group 120">
              <a:extLst>
                <a:ext uri="{FF2B5EF4-FFF2-40B4-BE49-F238E27FC236}">
                  <a16:creationId xmlns:a16="http://schemas.microsoft.com/office/drawing/2014/main" id="{4D8583EB-6F9C-974E-B14A-E07AAB774B08}"/>
                </a:ext>
              </a:extLst>
            </p:cNvPr>
            <p:cNvGrpSpPr/>
            <p:nvPr/>
          </p:nvGrpSpPr>
          <p:grpSpPr>
            <a:xfrm>
              <a:off x="2626855" y="3899983"/>
              <a:ext cx="288234" cy="288234"/>
              <a:chOff x="4939748" y="1880483"/>
              <a:chExt cx="288234" cy="288234"/>
            </a:xfrm>
          </p:grpSpPr>
          <p:sp>
            <p:nvSpPr>
              <p:cNvPr id="137" name="Oval 136">
                <a:extLst>
                  <a:ext uri="{FF2B5EF4-FFF2-40B4-BE49-F238E27FC236}">
                    <a16:creationId xmlns:a16="http://schemas.microsoft.com/office/drawing/2014/main" id="{F020F853-1247-F140-B40E-999D56BB26DA}"/>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887FDAFE-E6F7-6546-BD4F-5360195BB6E9}"/>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DC75619-ED7A-304E-9415-97D637625973}"/>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7BF21A4-200E-9742-8BF3-4DC7DD818150}"/>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F4781A5E-DD8A-0A4C-BA18-A47AD91E7D2E}"/>
                </a:ext>
              </a:extLst>
            </p:cNvPr>
            <p:cNvGrpSpPr/>
            <p:nvPr/>
          </p:nvGrpSpPr>
          <p:grpSpPr>
            <a:xfrm>
              <a:off x="2626855" y="3397100"/>
              <a:ext cx="288234" cy="288234"/>
              <a:chOff x="4939748" y="1880483"/>
              <a:chExt cx="288234" cy="288234"/>
            </a:xfrm>
          </p:grpSpPr>
          <p:sp>
            <p:nvSpPr>
              <p:cNvPr id="133" name="Oval 132">
                <a:extLst>
                  <a:ext uri="{FF2B5EF4-FFF2-40B4-BE49-F238E27FC236}">
                    <a16:creationId xmlns:a16="http://schemas.microsoft.com/office/drawing/2014/main" id="{5EFD2B00-D963-3B49-A072-846CE76765CC}"/>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144CEB09-80A2-E940-AC4B-9CCDBD875BF4}"/>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7717074-D95F-7A49-B2FB-8107333F58E0}"/>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579487B-8577-C94B-AD53-9B50DD10D0BD}"/>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1DB1C65B-514B-9C44-BBCC-1679C3E33E8A}"/>
                </a:ext>
              </a:extLst>
            </p:cNvPr>
            <p:cNvGrpSpPr/>
            <p:nvPr/>
          </p:nvGrpSpPr>
          <p:grpSpPr>
            <a:xfrm>
              <a:off x="2628915" y="2889940"/>
              <a:ext cx="288234" cy="288234"/>
              <a:chOff x="4939748" y="1880483"/>
              <a:chExt cx="288234" cy="288234"/>
            </a:xfrm>
          </p:grpSpPr>
          <p:sp>
            <p:nvSpPr>
              <p:cNvPr id="129" name="Oval 128">
                <a:extLst>
                  <a:ext uri="{FF2B5EF4-FFF2-40B4-BE49-F238E27FC236}">
                    <a16:creationId xmlns:a16="http://schemas.microsoft.com/office/drawing/2014/main" id="{B60DEF52-E9EA-B448-9F8D-B278E8E04D3B}"/>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EE61BA29-DF22-604B-BBA8-69D27103B706}"/>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FA18F2-B9B0-4B4C-B026-B4A0F1AB0F75}"/>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D5ABF9C-6442-154C-943E-D4660AFD335C}"/>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70E9999D-96AA-2F42-B807-37DD9505FE79}"/>
                </a:ext>
              </a:extLst>
            </p:cNvPr>
            <p:cNvGrpSpPr/>
            <p:nvPr/>
          </p:nvGrpSpPr>
          <p:grpSpPr>
            <a:xfrm>
              <a:off x="2628915" y="2387057"/>
              <a:ext cx="288234" cy="288234"/>
              <a:chOff x="4939748" y="1880483"/>
              <a:chExt cx="288234" cy="288234"/>
            </a:xfrm>
          </p:grpSpPr>
          <p:sp>
            <p:nvSpPr>
              <p:cNvPr id="125" name="Oval 124">
                <a:extLst>
                  <a:ext uri="{FF2B5EF4-FFF2-40B4-BE49-F238E27FC236}">
                    <a16:creationId xmlns:a16="http://schemas.microsoft.com/office/drawing/2014/main" id="{6AC82076-962C-2F46-AAF6-19CB298A9E84}"/>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DB8CBE2F-45C4-E94A-85ED-A0FB0458DA47}"/>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48C3E7D-F41D-C74C-9DD5-43DADBB507D4}"/>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9B52A54-C8E5-E141-BE30-C99777F03EA8}"/>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51958418-23D6-A544-A370-8AB1C1D06D60}"/>
              </a:ext>
            </a:extLst>
          </p:cNvPr>
          <p:cNvGrpSpPr/>
          <p:nvPr/>
        </p:nvGrpSpPr>
        <p:grpSpPr>
          <a:xfrm>
            <a:off x="5348025" y="4032105"/>
            <a:ext cx="204326" cy="559844"/>
            <a:chOff x="5949823" y="2887951"/>
            <a:chExt cx="290294" cy="795394"/>
          </a:xfrm>
        </p:grpSpPr>
        <p:grpSp>
          <p:nvGrpSpPr>
            <p:cNvPr id="111" name="Group 110">
              <a:extLst>
                <a:ext uri="{FF2B5EF4-FFF2-40B4-BE49-F238E27FC236}">
                  <a16:creationId xmlns:a16="http://schemas.microsoft.com/office/drawing/2014/main" id="{942E2277-11D1-F24A-8201-A081F36D575A}"/>
                </a:ext>
              </a:extLst>
            </p:cNvPr>
            <p:cNvGrpSpPr/>
            <p:nvPr/>
          </p:nvGrpSpPr>
          <p:grpSpPr>
            <a:xfrm>
              <a:off x="5949823" y="3395111"/>
              <a:ext cx="288234" cy="288234"/>
              <a:chOff x="4939748" y="1880483"/>
              <a:chExt cx="288234" cy="288234"/>
            </a:xfrm>
          </p:grpSpPr>
          <p:sp>
            <p:nvSpPr>
              <p:cNvPr id="117" name="Oval 116">
                <a:extLst>
                  <a:ext uri="{FF2B5EF4-FFF2-40B4-BE49-F238E27FC236}">
                    <a16:creationId xmlns:a16="http://schemas.microsoft.com/office/drawing/2014/main" id="{4AA08BF7-5AE8-2C46-82B4-591581D8B012}"/>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EB945129-9922-AF4D-88BE-49106C162AE7}"/>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DE58335-F18C-D441-9697-E2A47C771335}"/>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88DCD23-FA19-C24C-8D3C-231F4EA6D46E}"/>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116CAC01-71D3-9E4D-88C2-BD9B076AFA8A}"/>
                </a:ext>
              </a:extLst>
            </p:cNvPr>
            <p:cNvGrpSpPr/>
            <p:nvPr/>
          </p:nvGrpSpPr>
          <p:grpSpPr>
            <a:xfrm>
              <a:off x="5951883" y="2887951"/>
              <a:ext cx="288234" cy="288234"/>
              <a:chOff x="4939748" y="1880483"/>
              <a:chExt cx="288234" cy="288234"/>
            </a:xfrm>
          </p:grpSpPr>
          <p:sp>
            <p:nvSpPr>
              <p:cNvPr id="113" name="Oval 112">
                <a:extLst>
                  <a:ext uri="{FF2B5EF4-FFF2-40B4-BE49-F238E27FC236}">
                    <a16:creationId xmlns:a16="http://schemas.microsoft.com/office/drawing/2014/main" id="{388DD7CC-D0CB-C044-B2A1-6451C6FB6B47}"/>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Connector 113">
                <a:extLst>
                  <a:ext uri="{FF2B5EF4-FFF2-40B4-BE49-F238E27FC236}">
                    <a16:creationId xmlns:a16="http://schemas.microsoft.com/office/drawing/2014/main" id="{42FAD54F-FC35-F64B-B5EE-2E3A39D237B2}"/>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2E152EF-9B56-8246-904E-1BEACB5852BB}"/>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9A9B1E9-7EC7-844E-9D60-C6924F52965F}"/>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7FC5AD6C-F0F6-7D47-A18C-360EC3A535E6}"/>
              </a:ext>
            </a:extLst>
          </p:cNvPr>
          <p:cNvGrpSpPr/>
          <p:nvPr/>
        </p:nvGrpSpPr>
        <p:grpSpPr>
          <a:xfrm>
            <a:off x="8163819" y="3321496"/>
            <a:ext cx="205776" cy="1983701"/>
            <a:chOff x="10198535" y="1367902"/>
            <a:chExt cx="292354" cy="2818326"/>
          </a:xfrm>
        </p:grpSpPr>
        <p:grpSp>
          <p:nvGrpSpPr>
            <p:cNvPr id="67" name="Group 66">
              <a:extLst>
                <a:ext uri="{FF2B5EF4-FFF2-40B4-BE49-F238E27FC236}">
                  <a16:creationId xmlns:a16="http://schemas.microsoft.com/office/drawing/2014/main" id="{156FD1B5-1C89-474C-8B60-80F1BA75B711}"/>
                </a:ext>
              </a:extLst>
            </p:cNvPr>
            <p:cNvGrpSpPr/>
            <p:nvPr/>
          </p:nvGrpSpPr>
          <p:grpSpPr>
            <a:xfrm>
              <a:off x="10198535" y="1367902"/>
              <a:ext cx="290294" cy="795394"/>
              <a:chOff x="5949823" y="2887951"/>
              <a:chExt cx="290294" cy="795394"/>
            </a:xfrm>
          </p:grpSpPr>
          <p:grpSp>
            <p:nvGrpSpPr>
              <p:cNvPr id="89" name="Group 88">
                <a:extLst>
                  <a:ext uri="{FF2B5EF4-FFF2-40B4-BE49-F238E27FC236}">
                    <a16:creationId xmlns:a16="http://schemas.microsoft.com/office/drawing/2014/main" id="{55861E62-4A2E-0347-A347-2295EF8F1E31}"/>
                  </a:ext>
                </a:extLst>
              </p:cNvPr>
              <p:cNvGrpSpPr/>
              <p:nvPr/>
            </p:nvGrpSpPr>
            <p:grpSpPr>
              <a:xfrm>
                <a:off x="5949823" y="3395111"/>
                <a:ext cx="288234" cy="288234"/>
                <a:chOff x="4939748" y="1880483"/>
                <a:chExt cx="288234" cy="288234"/>
              </a:xfrm>
            </p:grpSpPr>
            <p:sp>
              <p:nvSpPr>
                <p:cNvPr id="95" name="Oval 94">
                  <a:extLst>
                    <a:ext uri="{FF2B5EF4-FFF2-40B4-BE49-F238E27FC236}">
                      <a16:creationId xmlns:a16="http://schemas.microsoft.com/office/drawing/2014/main" id="{AB8BE62F-E660-B345-B857-5E9287C8A1B5}"/>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92167331-12B8-1E44-AD3E-7E1035D99AF7}"/>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92764D4-E363-B248-9578-B6F72A4C20F2}"/>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A3C4729-A0DA-1843-A5C3-CA8704337B27}"/>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10851A20-62A6-A64A-88D1-8B1B3463C3A1}"/>
                  </a:ext>
                </a:extLst>
              </p:cNvPr>
              <p:cNvGrpSpPr/>
              <p:nvPr/>
            </p:nvGrpSpPr>
            <p:grpSpPr>
              <a:xfrm>
                <a:off x="5951883" y="2887951"/>
                <a:ext cx="288234" cy="288234"/>
                <a:chOff x="4939748" y="1880483"/>
                <a:chExt cx="288234" cy="288234"/>
              </a:xfrm>
            </p:grpSpPr>
            <p:sp>
              <p:nvSpPr>
                <p:cNvPr id="91" name="Oval 90">
                  <a:extLst>
                    <a:ext uri="{FF2B5EF4-FFF2-40B4-BE49-F238E27FC236}">
                      <a16:creationId xmlns:a16="http://schemas.microsoft.com/office/drawing/2014/main" id="{AD96063F-3D8D-A84D-BF68-C688755DFBE0}"/>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A2A0E279-28C2-EF43-9FC9-29C2810EB5AB}"/>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00DD440-8C5D-E04E-88BE-8E920BAAF274}"/>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C438983-A749-3443-907C-1DD2DC479183}"/>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8" name="Group 67">
              <a:extLst>
                <a:ext uri="{FF2B5EF4-FFF2-40B4-BE49-F238E27FC236}">
                  <a16:creationId xmlns:a16="http://schemas.microsoft.com/office/drawing/2014/main" id="{6388E9FB-65B8-4E41-9C61-9CBA9883A53F}"/>
                </a:ext>
              </a:extLst>
            </p:cNvPr>
            <p:cNvGrpSpPr/>
            <p:nvPr/>
          </p:nvGrpSpPr>
          <p:grpSpPr>
            <a:xfrm>
              <a:off x="10200595" y="2385068"/>
              <a:ext cx="290294" cy="1801160"/>
              <a:chOff x="2626855" y="2387057"/>
              <a:chExt cx="290294" cy="1801160"/>
            </a:xfrm>
          </p:grpSpPr>
          <p:grpSp>
            <p:nvGrpSpPr>
              <p:cNvPr id="69" name="Group 68">
                <a:extLst>
                  <a:ext uri="{FF2B5EF4-FFF2-40B4-BE49-F238E27FC236}">
                    <a16:creationId xmlns:a16="http://schemas.microsoft.com/office/drawing/2014/main" id="{05D205BF-86B1-714B-A5E7-2A3CA169C0C5}"/>
                  </a:ext>
                </a:extLst>
              </p:cNvPr>
              <p:cNvGrpSpPr/>
              <p:nvPr/>
            </p:nvGrpSpPr>
            <p:grpSpPr>
              <a:xfrm>
                <a:off x="2626855" y="3899983"/>
                <a:ext cx="288234" cy="288234"/>
                <a:chOff x="4939748" y="1880483"/>
                <a:chExt cx="288234" cy="288234"/>
              </a:xfrm>
            </p:grpSpPr>
            <p:sp>
              <p:nvSpPr>
                <p:cNvPr id="85" name="Oval 84">
                  <a:extLst>
                    <a:ext uri="{FF2B5EF4-FFF2-40B4-BE49-F238E27FC236}">
                      <a16:creationId xmlns:a16="http://schemas.microsoft.com/office/drawing/2014/main" id="{D764F6A2-34C2-5F4C-933D-80E8AFB65106}"/>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69941C79-DA98-F84D-80C4-47AC7620CF07}"/>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64EE17-D1DD-6645-A46C-E861FE37AD70}"/>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160C3E5-A4EB-5240-A351-FF00D4BBB6D7}"/>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5EC2F00E-E308-4345-883F-E8726986653B}"/>
                  </a:ext>
                </a:extLst>
              </p:cNvPr>
              <p:cNvGrpSpPr/>
              <p:nvPr/>
            </p:nvGrpSpPr>
            <p:grpSpPr>
              <a:xfrm>
                <a:off x="2626855" y="3397100"/>
                <a:ext cx="288234" cy="288234"/>
                <a:chOff x="4939748" y="1880483"/>
                <a:chExt cx="288234" cy="288234"/>
              </a:xfrm>
            </p:grpSpPr>
            <p:sp>
              <p:nvSpPr>
                <p:cNvPr id="81" name="Oval 80">
                  <a:extLst>
                    <a:ext uri="{FF2B5EF4-FFF2-40B4-BE49-F238E27FC236}">
                      <a16:creationId xmlns:a16="http://schemas.microsoft.com/office/drawing/2014/main" id="{55496AEC-C7F5-C54C-8B5F-C67782D84330}"/>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E4CED81-5E15-994B-A395-F16D5B959850}"/>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F36BA25-4799-E84A-B03A-73E9B78B926A}"/>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7960270-EC53-3443-9A1A-00597665D574}"/>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1249DFC1-DB73-9D4B-9B92-C9B0021E6D05}"/>
                  </a:ext>
                </a:extLst>
              </p:cNvPr>
              <p:cNvGrpSpPr/>
              <p:nvPr/>
            </p:nvGrpSpPr>
            <p:grpSpPr>
              <a:xfrm>
                <a:off x="2628915" y="2889940"/>
                <a:ext cx="288234" cy="288234"/>
                <a:chOff x="4939748" y="1880483"/>
                <a:chExt cx="288234" cy="288234"/>
              </a:xfrm>
            </p:grpSpPr>
            <p:sp>
              <p:nvSpPr>
                <p:cNvPr id="77" name="Oval 76">
                  <a:extLst>
                    <a:ext uri="{FF2B5EF4-FFF2-40B4-BE49-F238E27FC236}">
                      <a16:creationId xmlns:a16="http://schemas.microsoft.com/office/drawing/2014/main" id="{F09DABD1-B89E-F84C-8387-CAAFCC4BA5CE}"/>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ED8FC952-47A5-7C4C-89D7-D7105275E169}"/>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136E5A5-A9B3-5441-AE2A-DAFEDDD6CFA3}"/>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0BD4DD-6839-2C45-8207-797357C8E424}"/>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882B9857-6E26-AC44-AE70-50AF13B5D10E}"/>
                  </a:ext>
                </a:extLst>
              </p:cNvPr>
              <p:cNvGrpSpPr/>
              <p:nvPr/>
            </p:nvGrpSpPr>
            <p:grpSpPr>
              <a:xfrm>
                <a:off x="2628915" y="2387057"/>
                <a:ext cx="288234" cy="288234"/>
                <a:chOff x="4939748" y="1880483"/>
                <a:chExt cx="288234" cy="288234"/>
              </a:xfrm>
            </p:grpSpPr>
            <p:sp>
              <p:nvSpPr>
                <p:cNvPr id="73" name="Oval 72">
                  <a:extLst>
                    <a:ext uri="{FF2B5EF4-FFF2-40B4-BE49-F238E27FC236}">
                      <a16:creationId xmlns:a16="http://schemas.microsoft.com/office/drawing/2014/main" id="{EF9AAE26-BE64-5149-82ED-F944CB1E6DA3}"/>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1D323587-E44A-714F-BC1E-AA6CE7CE38AA}"/>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4AB8666-1269-C546-B0EA-1EE3C68C16E5}"/>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6546423-F8A7-2F4D-8221-27924220AA0F}"/>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5" name="Group 14">
            <a:extLst>
              <a:ext uri="{FF2B5EF4-FFF2-40B4-BE49-F238E27FC236}">
                <a16:creationId xmlns:a16="http://schemas.microsoft.com/office/drawing/2014/main" id="{E7B027AD-13B4-0E40-96F3-B92907FB01F9}"/>
              </a:ext>
            </a:extLst>
          </p:cNvPr>
          <p:cNvGrpSpPr/>
          <p:nvPr/>
        </p:nvGrpSpPr>
        <p:grpSpPr>
          <a:xfrm>
            <a:off x="9391256" y="3860210"/>
            <a:ext cx="204326" cy="913802"/>
            <a:chOff x="12353040" y="1974249"/>
            <a:chExt cx="290294" cy="1298277"/>
          </a:xfrm>
        </p:grpSpPr>
        <p:grpSp>
          <p:nvGrpSpPr>
            <p:cNvPr id="42" name="Group 41">
              <a:extLst>
                <a:ext uri="{FF2B5EF4-FFF2-40B4-BE49-F238E27FC236}">
                  <a16:creationId xmlns:a16="http://schemas.microsoft.com/office/drawing/2014/main" id="{D50C96FD-1B1D-D24D-9431-097B79353D2A}"/>
                </a:ext>
              </a:extLst>
            </p:cNvPr>
            <p:cNvGrpSpPr/>
            <p:nvPr/>
          </p:nvGrpSpPr>
          <p:grpSpPr>
            <a:xfrm>
              <a:off x="12353040" y="2984292"/>
              <a:ext cx="288234" cy="288234"/>
              <a:chOff x="4939748" y="1880483"/>
              <a:chExt cx="288234" cy="288234"/>
            </a:xfrm>
          </p:grpSpPr>
          <p:sp>
            <p:nvSpPr>
              <p:cNvPr id="53" name="Oval 52">
                <a:extLst>
                  <a:ext uri="{FF2B5EF4-FFF2-40B4-BE49-F238E27FC236}">
                    <a16:creationId xmlns:a16="http://schemas.microsoft.com/office/drawing/2014/main" id="{7108C36C-1D01-5246-97CD-FEE9EFA281F3}"/>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A69E3E5F-4075-814D-AEDE-983F61A1F770}"/>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EAAD69-4488-CB42-86B2-B7D387479397}"/>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4B5A964-BE28-3046-812F-15D5E03A79A6}"/>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1C6CDC6-970E-2549-A386-5DA27662A8A0}"/>
                </a:ext>
              </a:extLst>
            </p:cNvPr>
            <p:cNvGrpSpPr/>
            <p:nvPr/>
          </p:nvGrpSpPr>
          <p:grpSpPr>
            <a:xfrm>
              <a:off x="12355100" y="2477132"/>
              <a:ext cx="288234" cy="288234"/>
              <a:chOff x="4939748" y="1880483"/>
              <a:chExt cx="288234" cy="288234"/>
            </a:xfrm>
          </p:grpSpPr>
          <p:sp>
            <p:nvSpPr>
              <p:cNvPr id="49" name="Oval 48">
                <a:extLst>
                  <a:ext uri="{FF2B5EF4-FFF2-40B4-BE49-F238E27FC236}">
                    <a16:creationId xmlns:a16="http://schemas.microsoft.com/office/drawing/2014/main" id="{227F361B-59C7-424F-8824-7C14744ACA98}"/>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546EFF36-501E-0946-96C3-157D62504C82}"/>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A8FD7A-9E49-2E48-92C0-5FC3ABDB97A8}"/>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2DFD79C-0B6C-E14B-851B-98284F8F2A71}"/>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DF9033AB-0593-0741-A29C-9F1558870E8A}"/>
                </a:ext>
              </a:extLst>
            </p:cNvPr>
            <p:cNvGrpSpPr/>
            <p:nvPr/>
          </p:nvGrpSpPr>
          <p:grpSpPr>
            <a:xfrm>
              <a:off x="12355100" y="1974249"/>
              <a:ext cx="288234" cy="288234"/>
              <a:chOff x="4939748" y="1880483"/>
              <a:chExt cx="288234" cy="288234"/>
            </a:xfrm>
          </p:grpSpPr>
          <p:sp>
            <p:nvSpPr>
              <p:cNvPr id="45" name="Oval 44">
                <a:extLst>
                  <a:ext uri="{FF2B5EF4-FFF2-40B4-BE49-F238E27FC236}">
                    <a16:creationId xmlns:a16="http://schemas.microsoft.com/office/drawing/2014/main" id="{1BC6948D-9EAD-334F-8186-A57ABA015672}"/>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6FD2D3D-7161-DF46-9A54-220D8880375B}"/>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C665E0B-16D1-1245-9762-CB86B969D73A}"/>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A0F1507-30C7-0743-983A-B4E828FE1086}"/>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5213F57F-EE23-524B-868B-84ABE5183747}"/>
              </a:ext>
            </a:extLst>
          </p:cNvPr>
          <p:cNvGrpSpPr/>
          <p:nvPr/>
        </p:nvGrpSpPr>
        <p:grpSpPr>
          <a:xfrm>
            <a:off x="10497307" y="4221777"/>
            <a:ext cx="202876" cy="202876"/>
            <a:chOff x="4939748" y="1880483"/>
            <a:chExt cx="288234" cy="288234"/>
          </a:xfrm>
        </p:grpSpPr>
        <p:sp>
          <p:nvSpPr>
            <p:cNvPr id="38" name="Oval 37">
              <a:extLst>
                <a:ext uri="{FF2B5EF4-FFF2-40B4-BE49-F238E27FC236}">
                  <a16:creationId xmlns:a16="http://schemas.microsoft.com/office/drawing/2014/main" id="{46BA1F0B-077D-054C-8211-AFC909D28FCA}"/>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810D691F-6667-1B44-948F-9AD99D9B1097}"/>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4A2545B-3B19-6F43-A9FE-38C6CD518330}"/>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2F315E-5606-714E-A7B2-5084D6434395}"/>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930ED8-84E4-1343-A05E-D898B517469A}"/>
                  </a:ext>
                </a:extLst>
              </p:cNvPr>
              <p:cNvSpPr txBox="1"/>
              <p:nvPr/>
            </p:nvSpPr>
            <p:spPr>
              <a:xfrm>
                <a:off x="0" y="4080389"/>
                <a:ext cx="1312851" cy="523220"/>
              </a:xfrm>
              <a:prstGeom prst="rect">
                <a:avLst/>
              </a:prstGeom>
              <a:noFill/>
            </p:spPr>
            <p:txBody>
              <a:bodyPr wrap="square" rtlCol="0">
                <a:spAutoFit/>
              </a:bodyPr>
              <a:lstStyle/>
              <a:p>
                <a:pPr algn="ctr"/>
                <a14:m>
                  <m:oMath xmlns:m="http://schemas.openxmlformats.org/officeDocument/2006/math">
                    <m:r>
                      <a:rPr lang="en-US" sz="1400" b="0" i="1" smtClean="0">
                        <a:latin typeface="Cambria Math" panose="02040503050406030204" pitchFamily="18" charset="0"/>
                        <a:ea typeface="CMU Serif Roman" panose="02000603000000000000" pitchFamily="2" charset="0"/>
                        <a:cs typeface="Gill Sans Light" panose="020B0302020104020203" pitchFamily="34" charset="-79"/>
                      </a:rPr>
                      <m:t>𝑑</m:t>
                    </m:r>
                  </m:oMath>
                </a14:m>
                <a:r>
                  <a:rPr lang="en-US" sz="1400" dirty="0">
                    <a:latin typeface="Gill Sans Light" panose="020B0302020104020203" pitchFamily="34" charset="-79"/>
                    <a:ea typeface="CMU Serif Roman" panose="02000603000000000000" pitchFamily="2" charset="0"/>
                    <a:cs typeface="Gill Sans Light" panose="020B0302020104020203" pitchFamily="34" charset="-79"/>
                  </a:rPr>
                  <a:t>-dimensional</a:t>
                </a:r>
              </a:p>
              <a:p>
                <a:pPr algn="ctr"/>
                <a:r>
                  <a:rPr lang="en-US" sz="1400" dirty="0">
                    <a:latin typeface="Gill Sans Light" panose="020B0302020104020203" pitchFamily="34" charset="-79"/>
                    <a:ea typeface="CMU Serif Roman" panose="02000603000000000000" pitchFamily="2" charset="0"/>
                    <a:cs typeface="Gill Sans Light" panose="020B0302020104020203" pitchFamily="34" charset="-79"/>
                  </a:rPr>
                  <a:t>input</a:t>
                </a:r>
              </a:p>
            </p:txBody>
          </p:sp>
        </mc:Choice>
        <mc:Fallback xmlns="">
          <p:sp>
            <p:nvSpPr>
              <p:cNvPr id="17" name="TextBox 16">
                <a:extLst>
                  <a:ext uri="{FF2B5EF4-FFF2-40B4-BE49-F238E27FC236}">
                    <a16:creationId xmlns:a16="http://schemas.microsoft.com/office/drawing/2014/main" id="{A0930ED8-84E4-1343-A05E-D898B517469A}"/>
                  </a:ext>
                </a:extLst>
              </p:cNvPr>
              <p:cNvSpPr txBox="1">
                <a:spLocks noRot="1" noChangeAspect="1" noMove="1" noResize="1" noEditPoints="1" noAdjustHandles="1" noChangeArrowheads="1" noChangeShapeType="1" noTextEdit="1"/>
              </p:cNvSpPr>
              <p:nvPr/>
            </p:nvSpPr>
            <p:spPr>
              <a:xfrm>
                <a:off x="0" y="4080389"/>
                <a:ext cx="1312851" cy="523220"/>
              </a:xfrm>
              <a:prstGeom prst="rect">
                <a:avLst/>
              </a:prstGeom>
              <a:blipFill>
                <a:blip r:embed="rId3"/>
                <a:stretch>
                  <a:fillRect t="-2381" b="-11905"/>
                </a:stretch>
              </a:blipFill>
            </p:spPr>
            <p:txBody>
              <a:bodyPr/>
              <a:lstStyle/>
              <a:p>
                <a:r>
                  <a:rPr lang="en-US">
                    <a:noFill/>
                  </a:rPr>
                  <a:t> </a:t>
                </a:r>
              </a:p>
            </p:txBody>
          </p:sp>
        </mc:Fallback>
      </mc:AlternateContent>
      <p:sp>
        <p:nvSpPr>
          <p:cNvPr id="18" name="Trapezoid 17">
            <a:extLst>
              <a:ext uri="{FF2B5EF4-FFF2-40B4-BE49-F238E27FC236}">
                <a16:creationId xmlns:a16="http://schemas.microsoft.com/office/drawing/2014/main" id="{283F1D8C-25DC-0741-A455-19165025A6CF}"/>
              </a:ext>
            </a:extLst>
          </p:cNvPr>
          <p:cNvSpPr/>
          <p:nvPr/>
        </p:nvSpPr>
        <p:spPr>
          <a:xfrm rot="5400000">
            <a:off x="1042817" y="3343588"/>
            <a:ext cx="2624761" cy="1889186"/>
          </a:xfrm>
          <a:prstGeom prst="trapezoid">
            <a:avLst>
              <a:gd name="adj" fmla="val 40525"/>
            </a:avLst>
          </a:prstGeom>
          <a:solidFill>
            <a:schemeClr val="accent1">
              <a:alpha val="4961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D732DE8-96A2-C94F-AB5A-7E65E6331E0C}"/>
                  </a:ext>
                </a:extLst>
              </p:cNvPr>
              <p:cNvSpPr txBox="1"/>
              <p:nvPr/>
            </p:nvSpPr>
            <p:spPr>
              <a:xfrm>
                <a:off x="1485163" y="4010887"/>
                <a:ext cx="1703223" cy="630173"/>
              </a:xfrm>
              <a:prstGeom prst="rect">
                <a:avLst/>
              </a:prstGeom>
              <a:noFill/>
            </p:spPr>
            <p:txBody>
              <a:bodyPr wrap="none" rtlCol="0">
                <a:spAutoFit/>
              </a:bodyPr>
              <a:lstStyle/>
              <a:p>
                <a:pPr algn="ctr"/>
                <a:r>
                  <a:rPr lang="en-US" sz="1400" dirty="0">
                    <a:latin typeface="Gill Sans Light" panose="020B0302020104020203" pitchFamily="34" charset="-79"/>
                    <a:cs typeface="Gill Sans Light" panose="020B0302020104020203" pitchFamily="34" charset="-79"/>
                  </a:rPr>
                  <a:t>Projection down to</a:t>
                </a:r>
              </a:p>
              <a:p>
                <a:pPr algn="ctr"/>
                <a14:m>
                  <m:oMath xmlns:m="http://schemas.openxmlformats.org/officeDocument/2006/math">
                    <m:r>
                      <m:rPr>
                        <m:sty m:val="p"/>
                      </m:rPr>
                      <a:rPr lang="en-US" sz="1400" b="0" i="0" smtClean="0">
                        <a:latin typeface="Cambria Math" panose="02040503050406030204" pitchFamily="18" charset="0"/>
                      </a:rPr>
                      <m:t>O</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func>
                              <m:funcPr>
                                <m:ctrlPr>
                                  <a:rPr lang="en-US" sz="1400" i="1">
                                    <a:latin typeface="Cambria Math" panose="02040503050406030204" pitchFamily="18" charset="0"/>
                                  </a:rPr>
                                </m:ctrlPr>
                              </m:funcPr>
                              <m:fName>
                                <m:r>
                                  <m:rPr>
                                    <m:sty m:val="p"/>
                                  </m:rPr>
                                  <a:rPr lang="en-US" sz="1400" b="0" i="0" smtClean="0">
                                    <a:latin typeface="Cambria Math" panose="02040503050406030204" pitchFamily="18" charset="0"/>
                                  </a:rPr>
                                  <m:t>log</m:t>
                                </m:r>
                              </m:fName>
                              <m:e>
                                <m:r>
                                  <m:rPr>
                                    <m:sty m:val="p"/>
                                  </m:rPr>
                                  <a:rPr lang="en-US" sz="1400" b="0" i="0" smtClean="0">
                                    <a:latin typeface="Cambria Math" panose="02040503050406030204" pitchFamily="18" charset="0"/>
                                  </a:rPr>
                                  <m:t>n</m:t>
                                </m:r>
                              </m:e>
                            </m:func>
                          </m:num>
                          <m:den>
                            <m:r>
                              <m:rPr>
                                <m:sty m:val="p"/>
                              </m:rPr>
                              <a:rPr lang="en-US" sz="1400" b="0" i="0" smtClean="0">
                                <a:latin typeface="Cambria Math" panose="02040503050406030204" pitchFamily="18" charset="0"/>
                              </a:rPr>
                              <m:t>δ</m:t>
                            </m:r>
                          </m:den>
                        </m:f>
                      </m:e>
                    </m:d>
                  </m:oMath>
                </a14:m>
                <a:r>
                  <a:rPr lang="en-US" sz="1400" dirty="0">
                    <a:latin typeface="Gill Sans Light" panose="020B0302020104020203" pitchFamily="34" charset="-79"/>
                    <a:cs typeface="Gill Sans Light" panose="020B0302020104020203" pitchFamily="34" charset="-79"/>
                  </a:rPr>
                  <a:t> dimensions</a:t>
                </a:r>
              </a:p>
            </p:txBody>
          </p:sp>
        </mc:Choice>
        <mc:Fallback xmlns="">
          <p:sp>
            <p:nvSpPr>
              <p:cNvPr id="19" name="TextBox 18">
                <a:extLst>
                  <a:ext uri="{FF2B5EF4-FFF2-40B4-BE49-F238E27FC236}">
                    <a16:creationId xmlns:a16="http://schemas.microsoft.com/office/drawing/2014/main" id="{5D732DE8-96A2-C94F-AB5A-7E65E6331E0C}"/>
                  </a:ext>
                </a:extLst>
              </p:cNvPr>
              <p:cNvSpPr txBox="1">
                <a:spLocks noRot="1" noChangeAspect="1" noMove="1" noResize="1" noEditPoints="1" noAdjustHandles="1" noChangeArrowheads="1" noChangeShapeType="1" noTextEdit="1"/>
              </p:cNvSpPr>
              <p:nvPr/>
            </p:nvSpPr>
            <p:spPr>
              <a:xfrm>
                <a:off x="1485163" y="4010887"/>
                <a:ext cx="1703223" cy="630173"/>
              </a:xfrm>
              <a:prstGeom prst="rect">
                <a:avLst/>
              </a:prstGeom>
              <a:blipFill>
                <a:blip r:embed="rId4"/>
                <a:stretch>
                  <a:fillRect t="-1961" b="-1961"/>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D85A7588-F174-AA4B-B577-770DF42D91B8}"/>
              </a:ext>
            </a:extLst>
          </p:cNvPr>
          <p:cNvSpPr txBox="1"/>
          <p:nvPr/>
        </p:nvSpPr>
        <p:spPr>
          <a:xfrm>
            <a:off x="5380616" y="4139481"/>
            <a:ext cx="1703231" cy="307777"/>
          </a:xfrm>
          <a:prstGeom prst="rect">
            <a:avLst/>
          </a:prstGeom>
          <a:noFill/>
        </p:spPr>
        <p:txBody>
          <a:bodyPr wrap="square" rtlCol="0">
            <a:spAutoFit/>
          </a:bodyPr>
          <a:lstStyle/>
          <a:p>
            <a:pPr algn="ctr"/>
            <a:r>
              <a:rPr lang="en-US" sz="1400" dirty="0">
                <a:latin typeface="Gill Sans Light" panose="020B0302020104020203" pitchFamily="34" charset="-79"/>
                <a:ea typeface="CMU Serif Roman" panose="02000603000000000000" pitchFamily="2" charset="0"/>
                <a:cs typeface="Gill Sans Light" panose="020B0302020104020203" pitchFamily="34" charset="-79"/>
              </a:rPr>
              <a:t>Subset partition</a:t>
            </a:r>
          </a:p>
        </p:txBody>
      </p:sp>
      <p:sp>
        <p:nvSpPr>
          <p:cNvPr id="24" name="Trapezoid 23">
            <a:extLst>
              <a:ext uri="{FF2B5EF4-FFF2-40B4-BE49-F238E27FC236}">
                <a16:creationId xmlns:a16="http://schemas.microsoft.com/office/drawing/2014/main" id="{6064A454-CCFD-4642-80E6-BD8B245BEE18}"/>
              </a:ext>
            </a:extLst>
          </p:cNvPr>
          <p:cNvSpPr/>
          <p:nvPr/>
        </p:nvSpPr>
        <p:spPr>
          <a:xfrm rot="16200000">
            <a:off x="6697229" y="3762128"/>
            <a:ext cx="1808417" cy="1098641"/>
          </a:xfrm>
          <a:prstGeom prst="trapezoid">
            <a:avLst>
              <a:gd name="adj" fmla="val 30222"/>
            </a:avLst>
          </a:prstGeom>
          <a:solidFill>
            <a:schemeClr val="accent2">
              <a:alpha val="49613"/>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25C491B-32E3-2448-9B29-C74BD174C965}"/>
                  </a:ext>
                </a:extLst>
              </p:cNvPr>
              <p:cNvSpPr txBox="1"/>
              <p:nvPr/>
            </p:nvSpPr>
            <p:spPr>
              <a:xfrm>
                <a:off x="3435308" y="3997916"/>
                <a:ext cx="1988461" cy="738664"/>
              </a:xfrm>
              <a:prstGeom prst="rect">
                <a:avLst/>
              </a:prstGeom>
              <a:noFill/>
            </p:spPr>
            <p:txBody>
              <a:bodyPr wrap="square" rtlCol="0">
                <a:spAutoFit/>
              </a:bodyPr>
              <a:lstStyle/>
              <a:p>
                <a:pPr algn="ctr"/>
                <a:r>
                  <a:rPr lang="en-US" sz="1400" dirty="0">
                    <a:latin typeface="Gill Sans Light" panose="020B0302020104020203" pitchFamily="34" charset="-79"/>
                    <a:ea typeface="CMU Serif Roman" panose="02000603000000000000" pitchFamily="2" charset="0"/>
                    <a:cs typeface="Gill Sans Light" panose="020B0302020104020203" pitchFamily="34" charset="-79"/>
                  </a:rPr>
                  <a:t>Compressing to </a:t>
                </a:r>
                <a14:m>
                  <m:oMath xmlns:m="http://schemas.openxmlformats.org/officeDocument/2006/math">
                    <m:r>
                      <a:rPr lang="en-US" sz="1400" b="0" i="1" smtClean="0">
                        <a:latin typeface="Cambria Math" panose="02040503050406030204" pitchFamily="18" charset="0"/>
                        <a:ea typeface="CMU Serif Roman" panose="02000603000000000000" pitchFamily="2" charset="0"/>
                        <a:cs typeface="Gill Sans Light" panose="020B0302020104020203" pitchFamily="34" charset="-79"/>
                      </a:rPr>
                      <m:t>𝑂</m:t>
                    </m:r>
                    <m:r>
                      <a:rPr lang="en-US" sz="1400" b="0" i="1" smtClean="0">
                        <a:latin typeface="Cambria Math" panose="02040503050406030204" pitchFamily="18" charset="0"/>
                        <a:ea typeface="CMU Serif Roman" panose="02000603000000000000" pitchFamily="2" charset="0"/>
                        <a:cs typeface="Gill Sans Light" panose="020B0302020104020203" pitchFamily="34" charset="-79"/>
                      </a:rPr>
                      <m:t>(</m:t>
                    </m:r>
                    <m:func>
                      <m:funcPr>
                        <m:ctrlPr>
                          <a:rPr lang="en-US" sz="1400" b="0" i="1" smtClean="0">
                            <a:latin typeface="Cambria Math" panose="02040503050406030204" pitchFamily="18" charset="0"/>
                            <a:ea typeface="CMU Serif Roman" panose="02000603000000000000" pitchFamily="2" charset="0"/>
                            <a:cs typeface="Gill Sans Light" panose="020B0302020104020203" pitchFamily="34" charset="-79"/>
                          </a:rPr>
                        </m:ctrlPr>
                      </m:funcPr>
                      <m:fName>
                        <m:r>
                          <m:rPr>
                            <m:sty m:val="p"/>
                          </m:rPr>
                          <a:rPr lang="en-US" sz="1400" b="0" i="0" smtClean="0">
                            <a:latin typeface="Cambria Math" panose="02040503050406030204" pitchFamily="18" charset="0"/>
                            <a:ea typeface="CMU Serif Roman" panose="02000603000000000000" pitchFamily="2" charset="0"/>
                            <a:cs typeface="Gill Sans Light" panose="020B0302020104020203" pitchFamily="34" charset="-79"/>
                          </a:rPr>
                          <m:t>log</m:t>
                        </m:r>
                      </m:fName>
                      <m:e>
                        <m:r>
                          <a:rPr lang="en-US" sz="1400" b="0" i="1" smtClean="0">
                            <a:latin typeface="Cambria Math" panose="02040503050406030204" pitchFamily="18" charset="0"/>
                            <a:ea typeface="CMU Serif Roman" panose="02000603000000000000" pitchFamily="2" charset="0"/>
                            <a:cs typeface="Gill Sans Light" panose="020B0302020104020203" pitchFamily="34" charset="-79"/>
                          </a:rPr>
                          <m:t>𝑛</m:t>
                        </m:r>
                      </m:e>
                    </m:func>
                    <m:r>
                      <a:rPr lang="en-US" sz="1400" b="0" i="1" smtClean="0">
                        <a:latin typeface="Cambria Math" panose="02040503050406030204" pitchFamily="18" charset="0"/>
                        <a:ea typeface="CMU Serif Roman" panose="02000603000000000000" pitchFamily="2" charset="0"/>
                        <a:cs typeface="Gill Sans Light" panose="020B0302020104020203" pitchFamily="34" charset="-79"/>
                      </a:rPr>
                      <m:t>)</m:t>
                    </m:r>
                  </m:oMath>
                </a14:m>
                <a:r>
                  <a:rPr lang="en-US" sz="1400" dirty="0">
                    <a:latin typeface="Gill Sans Light" panose="020B0302020104020203" pitchFamily="34" charset="-79"/>
                    <a:ea typeface="CMU Serif Roman" panose="02000603000000000000" pitchFamily="2" charset="0"/>
                    <a:cs typeface="Gill Sans Light" panose="020B0302020104020203" pitchFamily="34" charset="-79"/>
                  </a:rPr>
                  <a:t> dimensions using linear codes</a:t>
                </a:r>
              </a:p>
            </p:txBody>
          </p:sp>
        </mc:Choice>
        <mc:Fallback xmlns="">
          <p:sp>
            <p:nvSpPr>
              <p:cNvPr id="25" name="TextBox 24">
                <a:extLst>
                  <a:ext uri="{FF2B5EF4-FFF2-40B4-BE49-F238E27FC236}">
                    <a16:creationId xmlns:a16="http://schemas.microsoft.com/office/drawing/2014/main" id="{C25C491B-32E3-2448-9B29-C74BD174C965}"/>
                  </a:ext>
                </a:extLst>
              </p:cNvPr>
              <p:cNvSpPr txBox="1">
                <a:spLocks noRot="1" noChangeAspect="1" noMove="1" noResize="1" noEditPoints="1" noAdjustHandles="1" noChangeArrowheads="1" noChangeShapeType="1" noTextEdit="1"/>
              </p:cNvSpPr>
              <p:nvPr/>
            </p:nvSpPr>
            <p:spPr>
              <a:xfrm>
                <a:off x="3435308" y="3997916"/>
                <a:ext cx="1988461" cy="738664"/>
              </a:xfrm>
              <a:prstGeom prst="rect">
                <a:avLst/>
              </a:prstGeom>
              <a:blipFill>
                <a:blip r:embed="rId5"/>
                <a:stretch>
                  <a:fillRect l="-633" t="-1695"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C1ECAC3-926F-2E4E-A8A3-0A7364BCC314}"/>
                  </a:ext>
                </a:extLst>
              </p:cNvPr>
              <p:cNvSpPr txBox="1"/>
              <p:nvPr/>
            </p:nvSpPr>
            <p:spPr>
              <a:xfrm>
                <a:off x="6981656" y="4004640"/>
                <a:ext cx="1277327" cy="741037"/>
              </a:xfrm>
              <a:prstGeom prst="rect">
                <a:avLst/>
              </a:prstGeom>
              <a:noFill/>
            </p:spPr>
            <p:txBody>
              <a:bodyPr wrap="square" rtlCol="0">
                <a:spAutoFit/>
              </a:bodyPr>
              <a:lstStyle/>
              <a:p>
                <a:pPr algn="ctr"/>
                <a:r>
                  <a:rPr lang="en-US" sz="1400" dirty="0">
                    <a:latin typeface="Gill Sans Light" panose="020B0302020104020203" pitchFamily="34" charset="-79"/>
                    <a:ea typeface="CMU Serif Roman" panose="02000603000000000000" pitchFamily="2" charset="0"/>
                    <a:cs typeface="Gill Sans Light" panose="020B0302020104020203" pitchFamily="34" charset="-79"/>
                  </a:rPr>
                  <a:t>Projecting up to </a:t>
                </a:r>
                <a14:m>
                  <m:oMath xmlns:m="http://schemas.openxmlformats.org/officeDocument/2006/math">
                    <m:r>
                      <m:rPr>
                        <m:sty m:val="p"/>
                      </m:rPr>
                      <a:rPr lang="en-US" sz="1400" b="0" i="0" smtClean="0">
                        <a:latin typeface="Cambria Math" panose="02040503050406030204" pitchFamily="18" charset="0"/>
                        <a:ea typeface="CMU Serif Roman" panose="02000603000000000000" pitchFamily="2" charset="0"/>
                        <a:cs typeface="Gill Sans Light" panose="020B0302020104020203" pitchFamily="34" charset="-79"/>
                      </a:rPr>
                      <m:t>O</m:t>
                    </m:r>
                    <m:r>
                      <a:rPr lang="en-US" sz="1400" b="0" i="0" smtClean="0">
                        <a:latin typeface="Cambria Math" panose="02040503050406030204" pitchFamily="18" charset="0"/>
                        <a:ea typeface="CMU Serif Roman" panose="02000603000000000000" pitchFamily="2" charset="0"/>
                        <a:cs typeface="Gill Sans Light" panose="020B0302020104020203" pitchFamily="34" charset="-79"/>
                      </a:rPr>
                      <m:t>(</m:t>
                    </m:r>
                    <m:rad>
                      <m:radPr>
                        <m:degHide m:val="on"/>
                        <m:ctrlPr>
                          <a:rPr lang="en-US" sz="1400" b="0" i="1" smtClean="0">
                            <a:latin typeface="Cambria Math" panose="02040503050406030204" pitchFamily="18" charset="0"/>
                            <a:ea typeface="CMU Serif Roman" panose="02000603000000000000" pitchFamily="2" charset="0"/>
                            <a:cs typeface="Gill Sans Light" panose="020B0302020104020203" pitchFamily="34" charset="-79"/>
                          </a:rPr>
                        </m:ctrlPr>
                      </m:radPr>
                      <m:deg/>
                      <m:e>
                        <m:r>
                          <a:rPr lang="en-US" sz="1400" b="0" i="1" smtClean="0">
                            <a:latin typeface="Cambria Math" panose="02040503050406030204" pitchFamily="18" charset="0"/>
                            <a:ea typeface="CMU Serif Roman" panose="02000603000000000000" pitchFamily="2" charset="0"/>
                            <a:cs typeface="Gill Sans Light" panose="020B0302020104020203" pitchFamily="34" charset="-79"/>
                          </a:rPr>
                          <m:t>𝑛</m:t>
                        </m:r>
                      </m:e>
                    </m:rad>
                    <m:r>
                      <a:rPr lang="en-US" sz="1400" b="0" i="1" smtClean="0">
                        <a:latin typeface="Cambria Math" panose="02040503050406030204" pitchFamily="18" charset="0"/>
                        <a:ea typeface="CMU Serif Roman" panose="02000603000000000000" pitchFamily="2" charset="0"/>
                        <a:cs typeface="Gill Sans Light" panose="020B0302020104020203" pitchFamily="34" charset="-79"/>
                      </a:rPr>
                      <m:t>)</m:t>
                    </m:r>
                  </m:oMath>
                </a14:m>
                <a:r>
                  <a:rPr lang="en-US" sz="1400" dirty="0">
                    <a:latin typeface="Gill Sans Light" panose="020B0302020104020203" pitchFamily="34" charset="-79"/>
                    <a:ea typeface="CMU Serif Roman" panose="02000603000000000000" pitchFamily="2" charset="0"/>
                    <a:cs typeface="Gill Sans Light" panose="020B0302020104020203" pitchFamily="34" charset="-79"/>
                  </a:rPr>
                  <a:t> dimensions</a:t>
                </a:r>
              </a:p>
            </p:txBody>
          </p:sp>
        </mc:Choice>
        <mc:Fallback xmlns="">
          <p:sp>
            <p:nvSpPr>
              <p:cNvPr id="26" name="TextBox 25">
                <a:extLst>
                  <a:ext uri="{FF2B5EF4-FFF2-40B4-BE49-F238E27FC236}">
                    <a16:creationId xmlns:a16="http://schemas.microsoft.com/office/drawing/2014/main" id="{DC1ECAC3-926F-2E4E-A8A3-0A7364BCC314}"/>
                  </a:ext>
                </a:extLst>
              </p:cNvPr>
              <p:cNvSpPr txBox="1">
                <a:spLocks noRot="1" noChangeAspect="1" noMove="1" noResize="1" noEditPoints="1" noAdjustHandles="1" noChangeArrowheads="1" noChangeShapeType="1" noTextEdit="1"/>
              </p:cNvSpPr>
              <p:nvPr/>
            </p:nvSpPr>
            <p:spPr>
              <a:xfrm>
                <a:off x="6981656" y="4004640"/>
                <a:ext cx="1277327" cy="741037"/>
              </a:xfrm>
              <a:prstGeom prst="rect">
                <a:avLst/>
              </a:prstGeom>
              <a:blipFill>
                <a:blip r:embed="rId6"/>
                <a:stretch>
                  <a:fillRect t="-1695" b="-8475"/>
                </a:stretch>
              </a:blipFill>
            </p:spPr>
            <p:txBody>
              <a:bodyPr/>
              <a:lstStyle/>
              <a:p>
                <a:r>
                  <a:rPr lang="en-US">
                    <a:noFill/>
                  </a:rPr>
                  <a:t> </a:t>
                </a:r>
              </a:p>
            </p:txBody>
          </p:sp>
        </mc:Fallback>
      </mc:AlternateContent>
      <p:sp>
        <p:nvSpPr>
          <p:cNvPr id="27" name="Trapezoid 26">
            <a:extLst>
              <a:ext uri="{FF2B5EF4-FFF2-40B4-BE49-F238E27FC236}">
                <a16:creationId xmlns:a16="http://schemas.microsoft.com/office/drawing/2014/main" id="{CD97D632-1895-D747-AF1F-E75186E53683}"/>
              </a:ext>
            </a:extLst>
          </p:cNvPr>
          <p:cNvSpPr/>
          <p:nvPr/>
        </p:nvSpPr>
        <p:spPr>
          <a:xfrm rot="5400000">
            <a:off x="7981155" y="3805558"/>
            <a:ext cx="1795635" cy="1024558"/>
          </a:xfrm>
          <a:prstGeom prst="trapezoid">
            <a:avLst>
              <a:gd name="adj" fmla="val 52667"/>
            </a:avLst>
          </a:prstGeom>
          <a:solidFill>
            <a:schemeClr val="accent1">
              <a:alpha val="4961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0ABC45C-0677-9D41-8160-F66665B9B61E}"/>
              </a:ext>
            </a:extLst>
          </p:cNvPr>
          <p:cNvSpPr/>
          <p:nvPr/>
        </p:nvSpPr>
        <p:spPr>
          <a:xfrm rot="5400000">
            <a:off x="9678294" y="3886818"/>
            <a:ext cx="726415" cy="888940"/>
          </a:xfrm>
          <a:prstGeom prst="trapezoid">
            <a:avLst>
              <a:gd name="adj" fmla="val 60785"/>
            </a:avLst>
          </a:prstGeom>
          <a:solidFill>
            <a:schemeClr val="accent2">
              <a:alpha val="49613"/>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395A063-8394-564F-83F5-00311456F76C}"/>
              </a:ext>
            </a:extLst>
          </p:cNvPr>
          <p:cNvSpPr/>
          <p:nvPr/>
        </p:nvSpPr>
        <p:spPr>
          <a:xfrm>
            <a:off x="9508495" y="4180454"/>
            <a:ext cx="988532" cy="276999"/>
          </a:xfrm>
          <a:prstGeom prst="rect">
            <a:avLst/>
          </a:prstGeom>
        </p:spPr>
        <p:txBody>
          <a:bodyPr wrap="square">
            <a:spAutoFit/>
          </a:bodyPr>
          <a:lstStyle/>
          <a:p>
            <a:pPr algn="ctr"/>
            <a:r>
              <a:rPr lang="en-US" sz="1200" dirty="0">
                <a:latin typeface="Gill Sans Light" panose="020B0302020104020203" pitchFamily="34" charset="-79"/>
                <a:ea typeface="CMU Serif Roman" panose="02000603000000000000" pitchFamily="2" charset="0"/>
                <a:cs typeface="Gill Sans Light" panose="020B0302020104020203" pitchFamily="34" charset="-79"/>
              </a:rPr>
              <a:t>Summation</a:t>
            </a:r>
          </a:p>
        </p:txBody>
      </p:sp>
      <p:sp>
        <p:nvSpPr>
          <p:cNvPr id="30" name="TextBox 29">
            <a:extLst>
              <a:ext uri="{FF2B5EF4-FFF2-40B4-BE49-F238E27FC236}">
                <a16:creationId xmlns:a16="http://schemas.microsoft.com/office/drawing/2014/main" id="{B9E5CFC3-0EC2-BD49-9925-8D6231447057}"/>
              </a:ext>
            </a:extLst>
          </p:cNvPr>
          <p:cNvSpPr txBox="1"/>
          <p:nvPr/>
        </p:nvSpPr>
        <p:spPr>
          <a:xfrm>
            <a:off x="10742806" y="4175637"/>
            <a:ext cx="708848" cy="307777"/>
          </a:xfrm>
          <a:prstGeom prst="rect">
            <a:avLst/>
          </a:prstGeom>
          <a:noFill/>
        </p:spPr>
        <p:txBody>
          <a:bodyPr wrap="none" rtlCol="0">
            <a:spAutoFit/>
          </a:bodyPr>
          <a:lstStyle/>
          <a:p>
            <a:r>
              <a:rPr lang="en-US" sz="1400" dirty="0">
                <a:latin typeface="Gill Sans Light" panose="020B0302020104020203" pitchFamily="34" charset="-79"/>
                <a:ea typeface="CMU Serif Roman" panose="02000603000000000000" pitchFamily="2" charset="0"/>
                <a:cs typeface="Gill Sans Light" panose="020B0302020104020203" pitchFamily="34" charset="-79"/>
              </a:rPr>
              <a:t>Output</a:t>
            </a:r>
          </a:p>
        </p:txBody>
      </p:sp>
      <p:grpSp>
        <p:nvGrpSpPr>
          <p:cNvPr id="163" name="Group 162">
            <a:extLst>
              <a:ext uri="{FF2B5EF4-FFF2-40B4-BE49-F238E27FC236}">
                <a16:creationId xmlns:a16="http://schemas.microsoft.com/office/drawing/2014/main" id="{990E0FBA-9D83-214B-A951-BD03FF97C448}"/>
              </a:ext>
            </a:extLst>
          </p:cNvPr>
          <p:cNvGrpSpPr/>
          <p:nvPr/>
        </p:nvGrpSpPr>
        <p:grpSpPr>
          <a:xfrm>
            <a:off x="6851923" y="3690190"/>
            <a:ext cx="209150" cy="1287291"/>
            <a:chOff x="6704384" y="2332624"/>
            <a:chExt cx="209150" cy="1287291"/>
          </a:xfrm>
        </p:grpSpPr>
        <p:grpSp>
          <p:nvGrpSpPr>
            <p:cNvPr id="10" name="Group 9">
              <a:extLst>
                <a:ext uri="{FF2B5EF4-FFF2-40B4-BE49-F238E27FC236}">
                  <a16:creationId xmlns:a16="http://schemas.microsoft.com/office/drawing/2014/main" id="{1AFAEE15-A82E-7F4F-8231-E3907BC2FA31}"/>
                </a:ext>
              </a:extLst>
            </p:cNvPr>
            <p:cNvGrpSpPr/>
            <p:nvPr/>
          </p:nvGrpSpPr>
          <p:grpSpPr>
            <a:xfrm>
              <a:off x="6704384" y="3043551"/>
              <a:ext cx="202876" cy="202876"/>
              <a:chOff x="4939748" y="1880483"/>
              <a:chExt cx="288234" cy="288234"/>
            </a:xfrm>
          </p:grpSpPr>
          <p:sp>
            <p:nvSpPr>
              <p:cNvPr id="107" name="Oval 106">
                <a:extLst>
                  <a:ext uri="{FF2B5EF4-FFF2-40B4-BE49-F238E27FC236}">
                    <a16:creationId xmlns:a16="http://schemas.microsoft.com/office/drawing/2014/main" id="{B1A58D44-7B8F-844D-9DEB-91E3094504C8}"/>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C817A91F-E168-CE48-85CA-1B8B3B21E676}"/>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0E7CE37-4E79-7940-B9AD-5EDD23D30BB5}"/>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90241FD-681C-4944-A0CE-ADB1AC16923E}"/>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65C7944-DC8F-E541-B09B-E127C66CD8C1}"/>
                </a:ext>
              </a:extLst>
            </p:cNvPr>
            <p:cNvGrpSpPr/>
            <p:nvPr/>
          </p:nvGrpSpPr>
          <p:grpSpPr>
            <a:xfrm>
              <a:off x="6705834" y="2686583"/>
              <a:ext cx="202876" cy="202876"/>
              <a:chOff x="4939748" y="1880483"/>
              <a:chExt cx="288234" cy="288234"/>
            </a:xfrm>
          </p:grpSpPr>
          <p:sp>
            <p:nvSpPr>
              <p:cNvPr id="103" name="Oval 102">
                <a:extLst>
                  <a:ext uri="{FF2B5EF4-FFF2-40B4-BE49-F238E27FC236}">
                    <a16:creationId xmlns:a16="http://schemas.microsoft.com/office/drawing/2014/main" id="{00829E37-9808-824D-8549-3FEE405C5581}"/>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08BA2EE-32E4-C94F-81F1-DB39F2D3AC70}"/>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B6A34F3-6082-5A42-A254-DE8B77B49A48}"/>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80F6A7-52EF-9240-ADB3-4621A937E8B7}"/>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BB6D88-8D40-7C46-9193-44AF6245D3CF}"/>
                </a:ext>
              </a:extLst>
            </p:cNvPr>
            <p:cNvGrpSpPr/>
            <p:nvPr/>
          </p:nvGrpSpPr>
          <p:grpSpPr>
            <a:xfrm>
              <a:off x="6705834" y="2332624"/>
              <a:ext cx="202876" cy="202876"/>
              <a:chOff x="4939748" y="1880483"/>
              <a:chExt cx="288234" cy="288234"/>
            </a:xfrm>
          </p:grpSpPr>
          <p:sp>
            <p:nvSpPr>
              <p:cNvPr id="99" name="Oval 98">
                <a:extLst>
                  <a:ext uri="{FF2B5EF4-FFF2-40B4-BE49-F238E27FC236}">
                    <a16:creationId xmlns:a16="http://schemas.microsoft.com/office/drawing/2014/main" id="{5B4A2670-2BE9-8448-99A6-2C2C443570E4}"/>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3B64AB83-81CB-5D42-BF26-348A91ABFE06}"/>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C87195C-47A1-174D-95BD-D0A63EC5E244}"/>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519B7DB-343F-7D41-AA67-F2CE3CD831A0}"/>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0A9E05C4-C593-1247-95B2-F8B9FD4D55FA}"/>
                </a:ext>
              </a:extLst>
            </p:cNvPr>
            <p:cNvGrpSpPr/>
            <p:nvPr/>
          </p:nvGrpSpPr>
          <p:grpSpPr>
            <a:xfrm>
              <a:off x="6710658" y="3417039"/>
              <a:ext cx="202876" cy="202876"/>
              <a:chOff x="4939748" y="1880483"/>
              <a:chExt cx="288234" cy="288234"/>
            </a:xfrm>
          </p:grpSpPr>
          <p:sp>
            <p:nvSpPr>
              <p:cNvPr id="159" name="Oval 158">
                <a:extLst>
                  <a:ext uri="{FF2B5EF4-FFF2-40B4-BE49-F238E27FC236}">
                    <a16:creationId xmlns:a16="http://schemas.microsoft.com/office/drawing/2014/main" id="{AA6C44AA-9248-E84B-8F49-F64EC494BD81}"/>
                  </a:ext>
                </a:extLst>
              </p:cNvPr>
              <p:cNvSpPr/>
              <p:nvPr/>
            </p:nvSpPr>
            <p:spPr>
              <a:xfrm>
                <a:off x="4939748" y="1880483"/>
                <a:ext cx="288234" cy="2882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C1A4E6F1-639E-F941-995A-92F707D50CC4}"/>
                  </a:ext>
                </a:extLst>
              </p:cNvPr>
              <p:cNvCxnSpPr>
                <a:cxnSpLocks/>
              </p:cNvCxnSpPr>
              <p:nvPr/>
            </p:nvCxnSpPr>
            <p:spPr>
              <a:xfrm>
                <a:off x="4961084" y="209513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287A1F0-A8D6-5245-B0CE-B10F3FC355D0}"/>
                  </a:ext>
                </a:extLst>
              </p:cNvPr>
              <p:cNvCxnSpPr>
                <a:cxnSpLocks/>
              </p:cNvCxnSpPr>
              <p:nvPr/>
            </p:nvCxnSpPr>
            <p:spPr>
              <a:xfrm>
                <a:off x="5085925" y="1949082"/>
                <a:ext cx="128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FE40444-876D-3F4E-8AB7-B448F7AD2A79}"/>
                  </a:ext>
                </a:extLst>
              </p:cNvPr>
              <p:cNvCxnSpPr>
                <a:cxnSpLocks/>
              </p:cNvCxnSpPr>
              <p:nvPr/>
            </p:nvCxnSpPr>
            <p:spPr>
              <a:xfrm>
                <a:off x="5085925" y="1942732"/>
                <a:ext cx="0" cy="15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24320A2-D919-8048-8FE4-63E333E704E3}"/>
                  </a:ext>
                </a:extLst>
              </p:cNvPr>
              <p:cNvSpPr txBox="1"/>
              <p:nvPr/>
            </p:nvSpPr>
            <p:spPr>
              <a:xfrm>
                <a:off x="8255687" y="3850304"/>
                <a:ext cx="1178082" cy="956480"/>
              </a:xfrm>
              <a:prstGeom prst="rect">
                <a:avLst/>
              </a:prstGeom>
              <a:noFill/>
            </p:spPr>
            <p:txBody>
              <a:bodyPr wrap="square" rtlCol="0">
                <a:spAutoFit/>
              </a:bodyPr>
              <a:lstStyle/>
              <a:p>
                <a:pPr algn="ctr"/>
                <a:r>
                  <a:rPr lang="en-US" sz="1400" dirty="0">
                    <a:latin typeface="Gill Sans Light" panose="020B0302020104020203" pitchFamily="34" charset="-79"/>
                    <a:ea typeface="CMU Serif Roman" panose="02000603000000000000" pitchFamily="2" charset="0"/>
                    <a:cs typeface="Gill Sans Light" panose="020B0302020104020203" pitchFamily="34" charset="-79"/>
                  </a:rPr>
                  <a:t>Memorizing </a:t>
                </a:r>
                <a14:m>
                  <m:oMath xmlns:m="http://schemas.openxmlformats.org/officeDocument/2006/math">
                    <m:rad>
                      <m:radPr>
                        <m:degHide m:val="on"/>
                        <m:ctrlPr>
                          <a:rPr lang="en-US" sz="1400" b="0" i="1" smtClean="0">
                            <a:latin typeface="Cambria Math" panose="02040503050406030204" pitchFamily="18" charset="0"/>
                            <a:ea typeface="CMU Serif Roman" panose="02000603000000000000" pitchFamily="2" charset="0"/>
                            <a:cs typeface="Gill Sans Light" panose="020B0302020104020203" pitchFamily="34" charset="-79"/>
                          </a:rPr>
                        </m:ctrlPr>
                      </m:radPr>
                      <m:deg/>
                      <m:e>
                        <m:r>
                          <a:rPr lang="en-US" sz="1400" b="0" i="1" smtClean="0">
                            <a:latin typeface="Cambria Math" panose="02040503050406030204" pitchFamily="18" charset="0"/>
                            <a:ea typeface="CMU Serif Roman" panose="02000603000000000000" pitchFamily="2" charset="0"/>
                            <a:cs typeface="Gill Sans Light" panose="020B0302020104020203" pitchFamily="34" charset="-79"/>
                          </a:rPr>
                          <m:t>𝑛</m:t>
                        </m:r>
                      </m:e>
                    </m:rad>
                  </m:oMath>
                </a14:m>
                <a:r>
                  <a:rPr lang="en-US" sz="1400" dirty="0">
                    <a:latin typeface="Gill Sans Light" panose="020B0302020104020203" pitchFamily="34" charset="-79"/>
                    <a:ea typeface="CMU Serif Roman" panose="02000603000000000000" pitchFamily="2" charset="0"/>
                    <a:cs typeface="Gill Sans Light" panose="020B0302020104020203" pitchFamily="34" charset="-79"/>
                  </a:rPr>
                  <a:t> samples with each neuron</a:t>
                </a:r>
              </a:p>
            </p:txBody>
          </p:sp>
        </mc:Choice>
        <mc:Fallback xmlns="">
          <p:sp>
            <p:nvSpPr>
              <p:cNvPr id="165" name="TextBox 164">
                <a:extLst>
                  <a:ext uri="{FF2B5EF4-FFF2-40B4-BE49-F238E27FC236}">
                    <a16:creationId xmlns:a16="http://schemas.microsoft.com/office/drawing/2014/main" id="{524320A2-D919-8048-8FE4-63E333E704E3}"/>
                  </a:ext>
                </a:extLst>
              </p:cNvPr>
              <p:cNvSpPr txBox="1">
                <a:spLocks noRot="1" noChangeAspect="1" noMove="1" noResize="1" noEditPoints="1" noAdjustHandles="1" noChangeArrowheads="1" noChangeShapeType="1" noTextEdit="1"/>
              </p:cNvSpPr>
              <p:nvPr/>
            </p:nvSpPr>
            <p:spPr>
              <a:xfrm>
                <a:off x="8255687" y="3850304"/>
                <a:ext cx="1178082" cy="956480"/>
              </a:xfrm>
              <a:prstGeom prst="rect">
                <a:avLst/>
              </a:prstGeom>
              <a:blipFill>
                <a:blip r:embed="rId7"/>
                <a:stretch>
                  <a:fillRect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4D3EB2FA-2B78-654E-93D6-C3D6C0D92360}"/>
                  </a:ext>
                </a:extLst>
              </p:cNvPr>
              <p:cNvSpPr txBox="1"/>
              <p:nvPr/>
            </p:nvSpPr>
            <p:spPr>
              <a:xfrm>
                <a:off x="1" y="1407974"/>
                <a:ext cx="12191999" cy="1102097"/>
              </a:xfrm>
              <a:prstGeom prst="rect">
                <a:avLst/>
              </a:prstGeom>
              <a:noFill/>
            </p:spPr>
            <p:txBody>
              <a:bodyPr wrap="square" rtlCol="0">
                <a:spAutoFit/>
              </a:bodyPr>
              <a:lstStyle/>
              <a:p>
                <a:pPr algn="ctr"/>
                <a:r>
                  <a:rPr lang="en-US" sz="2600" i="1" dirty="0">
                    <a:solidFill>
                      <a:srgbClr val="7030A0"/>
                    </a:solidFill>
                    <a:latin typeface="Gill Sans" panose="020B0502020104020203" pitchFamily="34" charset="-79"/>
                    <a:cs typeface="Gill Sans" panose="020B0502020104020203" pitchFamily="34" charset="-79"/>
                  </a:rPr>
                  <a:t>Theorem 1:  </a:t>
                </a:r>
                <a:r>
                  <a:rPr lang="en-US" sz="2500" i="1" dirty="0">
                    <a:solidFill>
                      <a:srgbClr val="7030A0"/>
                    </a:solidFill>
                    <a:latin typeface="Gill Sans" panose="020B0502020104020203" pitchFamily="34" charset="-79"/>
                    <a:cs typeface="Gill Sans" panose="020B0502020104020203" pitchFamily="34" charset="-79"/>
                  </a:rPr>
                  <a:t>Given a </a:t>
                </a:r>
                <a14:m>
                  <m:oMath xmlns:m="http://schemas.openxmlformats.org/officeDocument/2006/math">
                    <m:r>
                      <a:rPr lang="en-US" sz="2500" b="0" i="1" smtClean="0">
                        <a:solidFill>
                          <a:srgbClr val="7030A0"/>
                        </a:solidFill>
                        <a:latin typeface="Cambria Math" panose="02040503050406030204" pitchFamily="18" charset="0"/>
                        <a:cs typeface="Gill Sans" panose="020B0502020104020203" pitchFamily="34" charset="-79"/>
                      </a:rPr>
                      <m:t>𝛿</m:t>
                    </m:r>
                  </m:oMath>
                </a14:m>
                <a:r>
                  <a:rPr lang="en-US" sz="2500" i="1" dirty="0">
                    <a:solidFill>
                      <a:srgbClr val="7030A0"/>
                    </a:solidFill>
                    <a:latin typeface="Gill Sans" panose="020B0502020104020203" pitchFamily="34" charset="-79"/>
                    <a:cs typeface="Gill Sans" panose="020B0502020104020203" pitchFamily="34" charset="-79"/>
                  </a:rPr>
                  <a:t>-separated dataset, there exists a threshold network with </a:t>
                </a:r>
                <a14:m>
                  <m:oMath xmlns:m="http://schemas.openxmlformats.org/officeDocument/2006/math">
                    <m:r>
                      <a:rPr lang="en-US" sz="2500" i="1">
                        <a:solidFill>
                          <a:srgbClr val="7030A0"/>
                        </a:solidFill>
                        <a:latin typeface="Cambria Math" panose="02040503050406030204" pitchFamily="18" charset="0"/>
                        <a:cs typeface="Gill Sans Light" panose="020B0302020104020203" pitchFamily="34" charset="-79"/>
                      </a:rPr>
                      <m:t>𝑂</m:t>
                    </m:r>
                    <m:d>
                      <m:dPr>
                        <m:ctrlPr>
                          <a:rPr lang="en-US" sz="2500" i="1">
                            <a:solidFill>
                              <a:srgbClr val="7030A0"/>
                            </a:solidFill>
                            <a:latin typeface="Cambria Math" panose="02040503050406030204" pitchFamily="18" charset="0"/>
                            <a:cs typeface="Gill Sans Light" panose="020B0302020104020203" pitchFamily="34" charset="-79"/>
                          </a:rPr>
                        </m:ctrlPr>
                      </m:dPr>
                      <m:e>
                        <m:f>
                          <m:fPr>
                            <m:ctrlPr>
                              <a:rPr lang="en-US" sz="2500" i="1">
                                <a:solidFill>
                                  <a:srgbClr val="7030A0"/>
                                </a:solidFill>
                                <a:latin typeface="Cambria Math" panose="02040503050406030204" pitchFamily="18" charset="0"/>
                                <a:cs typeface="Gill Sans Light" panose="020B0302020104020203" pitchFamily="34" charset="-79"/>
                              </a:rPr>
                            </m:ctrlPr>
                          </m:fPr>
                          <m:num>
                            <m:d>
                              <m:dPr>
                                <m:ctrlPr>
                                  <a:rPr lang="en-US" sz="2500" i="1">
                                    <a:solidFill>
                                      <a:srgbClr val="7030A0"/>
                                    </a:solidFill>
                                    <a:latin typeface="Cambria Math" panose="02040503050406030204" pitchFamily="18" charset="0"/>
                                    <a:cs typeface="Gill Sans Light" panose="020B0302020104020203" pitchFamily="34" charset="-79"/>
                                  </a:rPr>
                                </m:ctrlPr>
                              </m:dPr>
                              <m:e>
                                <m:r>
                                  <a:rPr lang="en-US" sz="2500" i="1">
                                    <a:solidFill>
                                      <a:srgbClr val="7030A0"/>
                                    </a:solidFill>
                                    <a:latin typeface="Cambria Math" panose="02040503050406030204" pitchFamily="18" charset="0"/>
                                    <a:cs typeface="Gill Sans Light" panose="020B0302020104020203" pitchFamily="34" charset="-79"/>
                                  </a:rPr>
                                  <m:t>𝑑</m:t>
                                </m:r>
                                <m:r>
                                  <a:rPr lang="en-US" sz="2500" i="1">
                                    <a:solidFill>
                                      <a:srgbClr val="7030A0"/>
                                    </a:solidFill>
                                    <a:latin typeface="Cambria Math" panose="02040503050406030204" pitchFamily="18" charset="0"/>
                                    <a:cs typeface="Gill Sans Light" panose="020B0302020104020203" pitchFamily="34" charset="-79"/>
                                  </a:rPr>
                                  <m:t>+</m:t>
                                </m:r>
                                <m:func>
                                  <m:funcPr>
                                    <m:ctrlPr>
                                      <a:rPr lang="en-US" sz="2500" i="1">
                                        <a:solidFill>
                                          <a:srgbClr val="7030A0"/>
                                        </a:solidFill>
                                        <a:latin typeface="Cambria Math" panose="02040503050406030204" pitchFamily="18" charset="0"/>
                                        <a:cs typeface="Gill Sans Light" panose="020B0302020104020203" pitchFamily="34" charset="-79"/>
                                      </a:rPr>
                                    </m:ctrlPr>
                                  </m:funcPr>
                                  <m:fName>
                                    <m:r>
                                      <m:rPr>
                                        <m:sty m:val="p"/>
                                      </m:rPr>
                                      <a:rPr lang="en-US" sz="2500">
                                        <a:solidFill>
                                          <a:srgbClr val="7030A0"/>
                                        </a:solidFill>
                                        <a:latin typeface="Cambria Math" panose="02040503050406030204" pitchFamily="18" charset="0"/>
                                        <a:cs typeface="Gill Sans Light" panose="020B0302020104020203" pitchFamily="34" charset="-79"/>
                                      </a:rPr>
                                      <m:t>log</m:t>
                                    </m:r>
                                  </m:fName>
                                  <m:e>
                                    <m:r>
                                      <a:rPr lang="en-US" sz="2500" i="1">
                                        <a:solidFill>
                                          <a:srgbClr val="7030A0"/>
                                        </a:solidFill>
                                        <a:latin typeface="Cambria Math" panose="02040503050406030204" pitchFamily="18" charset="0"/>
                                        <a:cs typeface="Gill Sans Light" panose="020B0302020104020203" pitchFamily="34" charset="-79"/>
                                      </a:rPr>
                                      <m:t>𝑛</m:t>
                                    </m:r>
                                  </m:e>
                                </m:func>
                              </m:e>
                            </m:d>
                            <m:func>
                              <m:funcPr>
                                <m:ctrlPr>
                                  <a:rPr lang="en-US" sz="2500" i="1">
                                    <a:solidFill>
                                      <a:srgbClr val="7030A0"/>
                                    </a:solidFill>
                                    <a:latin typeface="Cambria Math" panose="02040503050406030204" pitchFamily="18" charset="0"/>
                                    <a:cs typeface="Gill Sans Light" panose="020B0302020104020203" pitchFamily="34" charset="-79"/>
                                  </a:rPr>
                                </m:ctrlPr>
                              </m:funcPr>
                              <m:fName>
                                <m:r>
                                  <a:rPr lang="en-US" sz="2500">
                                    <a:solidFill>
                                      <a:srgbClr val="7030A0"/>
                                    </a:solidFill>
                                    <a:latin typeface="Cambria Math" panose="02040503050406030204" pitchFamily="18" charset="0"/>
                                    <a:cs typeface="Gill Sans Light" panose="020B0302020104020203" pitchFamily="34" charset="-79"/>
                                  </a:rPr>
                                  <m:t> </m:t>
                                </m:r>
                                <m:r>
                                  <m:rPr>
                                    <m:sty m:val="p"/>
                                  </m:rPr>
                                  <a:rPr lang="en-US" sz="2500">
                                    <a:solidFill>
                                      <a:srgbClr val="7030A0"/>
                                    </a:solidFill>
                                    <a:latin typeface="Cambria Math" panose="02040503050406030204" pitchFamily="18" charset="0"/>
                                    <a:cs typeface="Gill Sans Light" panose="020B0302020104020203" pitchFamily="34" charset="-79"/>
                                  </a:rPr>
                                  <m:t>log</m:t>
                                </m:r>
                              </m:fName>
                              <m:e>
                                <m:r>
                                  <a:rPr lang="en-US" sz="2500" i="1">
                                    <a:solidFill>
                                      <a:srgbClr val="7030A0"/>
                                    </a:solidFill>
                                    <a:latin typeface="Cambria Math" panose="02040503050406030204" pitchFamily="18" charset="0"/>
                                    <a:cs typeface="Gill Sans Light" panose="020B0302020104020203" pitchFamily="34" charset="-79"/>
                                  </a:rPr>
                                  <m:t>𝑛</m:t>
                                </m:r>
                              </m:e>
                            </m:func>
                          </m:num>
                          <m:den>
                            <m:r>
                              <a:rPr lang="en-US" sz="2500" i="1">
                                <a:solidFill>
                                  <a:srgbClr val="7030A0"/>
                                </a:solidFill>
                                <a:latin typeface="Cambria Math" panose="02040503050406030204" pitchFamily="18" charset="0"/>
                                <a:cs typeface="Gill Sans Light" panose="020B0302020104020203" pitchFamily="34" charset="-79"/>
                              </a:rPr>
                              <m:t>𝛿</m:t>
                            </m:r>
                          </m:den>
                        </m:f>
                        <m:r>
                          <a:rPr lang="en-US" sz="2500" i="1">
                            <a:solidFill>
                              <a:srgbClr val="7030A0"/>
                            </a:solidFill>
                            <a:latin typeface="Cambria Math" panose="02040503050406030204" pitchFamily="18" charset="0"/>
                            <a:cs typeface="Gill Sans Light" panose="020B0302020104020203" pitchFamily="34" charset="-79"/>
                          </a:rPr>
                          <m:t>+</m:t>
                        </m:r>
                        <m:r>
                          <a:rPr lang="en-US" sz="2500" i="1">
                            <a:solidFill>
                              <a:srgbClr val="7030A0"/>
                            </a:solidFill>
                            <a:latin typeface="Cambria Math" panose="02040503050406030204" pitchFamily="18" charset="0"/>
                            <a:cs typeface="Gill Sans Light" panose="020B0302020104020203" pitchFamily="34" charset="-79"/>
                          </a:rPr>
                          <m:t>𝑛</m:t>
                        </m:r>
                        <m:func>
                          <m:funcPr>
                            <m:ctrlPr>
                              <a:rPr lang="en-US" sz="2500" i="1">
                                <a:solidFill>
                                  <a:srgbClr val="7030A0"/>
                                </a:solidFill>
                                <a:latin typeface="Cambria Math" panose="02040503050406030204" pitchFamily="18" charset="0"/>
                                <a:cs typeface="Gill Sans Light" panose="020B0302020104020203" pitchFamily="34" charset="-79"/>
                              </a:rPr>
                            </m:ctrlPr>
                          </m:funcPr>
                          <m:fName>
                            <m:sSup>
                              <m:sSupPr>
                                <m:ctrlPr>
                                  <a:rPr lang="en-US" sz="2500" i="1">
                                    <a:solidFill>
                                      <a:srgbClr val="7030A0"/>
                                    </a:solidFill>
                                    <a:latin typeface="Cambria Math" panose="02040503050406030204" pitchFamily="18" charset="0"/>
                                    <a:cs typeface="Gill Sans Light" panose="020B0302020104020203" pitchFamily="34" charset="-79"/>
                                  </a:rPr>
                                </m:ctrlPr>
                              </m:sSupPr>
                              <m:e>
                                <m:r>
                                  <m:rPr>
                                    <m:sty m:val="p"/>
                                  </m:rPr>
                                  <a:rPr lang="en-US" sz="2500">
                                    <a:solidFill>
                                      <a:srgbClr val="7030A0"/>
                                    </a:solidFill>
                                    <a:latin typeface="Cambria Math" panose="02040503050406030204" pitchFamily="18" charset="0"/>
                                    <a:cs typeface="Gill Sans Light" panose="020B0302020104020203" pitchFamily="34" charset="-79"/>
                                  </a:rPr>
                                  <m:t>log</m:t>
                                </m:r>
                              </m:e>
                              <m:sup>
                                <m:r>
                                  <a:rPr lang="en-US" sz="2500">
                                    <a:solidFill>
                                      <a:srgbClr val="7030A0"/>
                                    </a:solidFill>
                                    <a:latin typeface="Cambria Math" panose="02040503050406030204" pitchFamily="18" charset="0"/>
                                    <a:cs typeface="Gill Sans Light" panose="020B0302020104020203" pitchFamily="34" charset="-79"/>
                                  </a:rPr>
                                  <m:t>2</m:t>
                                </m:r>
                              </m:sup>
                            </m:sSup>
                          </m:fName>
                          <m:e>
                            <m:r>
                              <a:rPr lang="en-US" sz="2500" i="1">
                                <a:solidFill>
                                  <a:srgbClr val="7030A0"/>
                                </a:solidFill>
                                <a:latin typeface="Cambria Math" panose="02040503050406030204" pitchFamily="18" charset="0"/>
                                <a:cs typeface="Gill Sans Light" panose="020B0302020104020203" pitchFamily="34" charset="-79"/>
                              </a:rPr>
                              <m:t>𝑛</m:t>
                            </m:r>
                          </m:e>
                        </m:func>
                      </m:e>
                    </m:d>
                  </m:oMath>
                </a14:m>
                <a:r>
                  <a:rPr lang="en-US" sz="2500" dirty="0">
                    <a:solidFill>
                      <a:srgbClr val="7030A0"/>
                    </a:solidFill>
                    <a:latin typeface="Gill Sans Light" panose="020B0302020104020203" pitchFamily="34" charset="-79"/>
                    <a:cs typeface="Gill Sans Light" panose="020B0302020104020203" pitchFamily="34" charset="-79"/>
                  </a:rPr>
                  <a:t> </a:t>
                </a:r>
                <a:r>
                  <a:rPr lang="en-US" sz="2500" i="1" dirty="0">
                    <a:solidFill>
                      <a:srgbClr val="7030A0"/>
                    </a:solidFill>
                    <a:latin typeface="Gill Sans" panose="020B0502020104020203" pitchFamily="34" charset="-79"/>
                    <a:cs typeface="Gill Sans" panose="020B0502020104020203" pitchFamily="34" charset="-79"/>
                  </a:rPr>
                  <a:t>weights and </a:t>
                </a:r>
                <a14:m>
                  <m:oMath xmlns:m="http://schemas.openxmlformats.org/officeDocument/2006/math">
                    <m:r>
                      <a:rPr lang="en-US" sz="2500" i="1">
                        <a:solidFill>
                          <a:srgbClr val="7030A0"/>
                        </a:solidFill>
                        <a:latin typeface="Cambria Math" panose="02040503050406030204" pitchFamily="18" charset="0"/>
                        <a:cs typeface="Gill Sans Light" panose="020B0302020104020203" pitchFamily="34" charset="-79"/>
                      </a:rPr>
                      <m:t>𝑂</m:t>
                    </m:r>
                    <m:d>
                      <m:dPr>
                        <m:ctrlPr>
                          <a:rPr lang="en-US" sz="2500" i="1">
                            <a:solidFill>
                              <a:srgbClr val="7030A0"/>
                            </a:solidFill>
                            <a:latin typeface="Cambria Math" panose="02040503050406030204" pitchFamily="18" charset="0"/>
                            <a:cs typeface="Gill Sans Light" panose="020B0302020104020203" pitchFamily="34" charset="-79"/>
                          </a:rPr>
                        </m:ctrlPr>
                      </m:dPr>
                      <m:e>
                        <m:f>
                          <m:fPr>
                            <m:ctrlPr>
                              <a:rPr lang="en-US" sz="2500" i="1">
                                <a:solidFill>
                                  <a:srgbClr val="7030A0"/>
                                </a:solidFill>
                                <a:latin typeface="Cambria Math" panose="02040503050406030204" pitchFamily="18" charset="0"/>
                                <a:cs typeface="Gill Sans Light" panose="020B0302020104020203" pitchFamily="34" charset="-79"/>
                              </a:rPr>
                            </m:ctrlPr>
                          </m:fPr>
                          <m:num>
                            <m:func>
                              <m:funcPr>
                                <m:ctrlPr>
                                  <a:rPr lang="en-US" sz="2500" i="1">
                                    <a:solidFill>
                                      <a:srgbClr val="7030A0"/>
                                    </a:solidFill>
                                    <a:latin typeface="Cambria Math" panose="02040503050406030204" pitchFamily="18" charset="0"/>
                                    <a:cs typeface="Gill Sans Light" panose="020B0302020104020203" pitchFamily="34" charset="-79"/>
                                  </a:rPr>
                                </m:ctrlPr>
                              </m:funcPr>
                              <m:fName>
                                <m:sSup>
                                  <m:sSupPr>
                                    <m:ctrlPr>
                                      <a:rPr lang="en-US" sz="2500" i="1">
                                        <a:solidFill>
                                          <a:srgbClr val="7030A0"/>
                                        </a:solidFill>
                                        <a:latin typeface="Cambria Math" panose="02040503050406030204" pitchFamily="18" charset="0"/>
                                        <a:cs typeface="Gill Sans Light" panose="020B0302020104020203" pitchFamily="34" charset="-79"/>
                                      </a:rPr>
                                    </m:ctrlPr>
                                  </m:sSupPr>
                                  <m:e>
                                    <m:r>
                                      <m:rPr>
                                        <m:sty m:val="p"/>
                                      </m:rPr>
                                      <a:rPr lang="en-US" sz="2500">
                                        <a:solidFill>
                                          <a:srgbClr val="7030A0"/>
                                        </a:solidFill>
                                        <a:latin typeface="Cambria Math" panose="02040503050406030204" pitchFamily="18" charset="0"/>
                                        <a:cs typeface="Gill Sans Light" panose="020B0302020104020203" pitchFamily="34" charset="-79"/>
                                      </a:rPr>
                                      <m:t>log</m:t>
                                    </m:r>
                                  </m:e>
                                  <m:sup>
                                    <m:r>
                                      <a:rPr lang="en-US" sz="2500">
                                        <a:solidFill>
                                          <a:srgbClr val="7030A0"/>
                                        </a:solidFill>
                                        <a:latin typeface="Cambria Math" panose="02040503050406030204" pitchFamily="18" charset="0"/>
                                        <a:cs typeface="Gill Sans Light" panose="020B0302020104020203" pitchFamily="34" charset="-79"/>
                                      </a:rPr>
                                      <m:t>2</m:t>
                                    </m:r>
                                  </m:sup>
                                </m:sSup>
                              </m:fName>
                              <m:e>
                                <m:r>
                                  <a:rPr lang="en-US" sz="2500" i="1">
                                    <a:solidFill>
                                      <a:srgbClr val="7030A0"/>
                                    </a:solidFill>
                                    <a:latin typeface="Cambria Math" panose="02040503050406030204" pitchFamily="18" charset="0"/>
                                    <a:cs typeface="Gill Sans Light" panose="020B0302020104020203" pitchFamily="34" charset="-79"/>
                                  </a:rPr>
                                  <m:t>𝑛</m:t>
                                </m:r>
                              </m:e>
                            </m:func>
                          </m:num>
                          <m:den>
                            <m:r>
                              <a:rPr lang="en-US" sz="2500" i="1">
                                <a:solidFill>
                                  <a:srgbClr val="7030A0"/>
                                </a:solidFill>
                                <a:latin typeface="Cambria Math" panose="02040503050406030204" pitchFamily="18" charset="0"/>
                                <a:cs typeface="Gill Sans Light" panose="020B0302020104020203" pitchFamily="34" charset="-79"/>
                              </a:rPr>
                              <m:t>𝛿</m:t>
                            </m:r>
                          </m:den>
                        </m:f>
                        <m:r>
                          <a:rPr lang="en-US" sz="2500" i="1">
                            <a:solidFill>
                              <a:srgbClr val="7030A0"/>
                            </a:solidFill>
                            <a:latin typeface="Cambria Math" panose="02040503050406030204" pitchFamily="18" charset="0"/>
                            <a:cs typeface="Gill Sans Light" panose="020B0302020104020203" pitchFamily="34" charset="-79"/>
                          </a:rPr>
                          <m:t>+</m:t>
                        </m:r>
                        <m:rad>
                          <m:radPr>
                            <m:degHide m:val="on"/>
                            <m:ctrlPr>
                              <a:rPr lang="en-US" sz="2500" i="1">
                                <a:solidFill>
                                  <a:srgbClr val="7030A0"/>
                                </a:solidFill>
                                <a:latin typeface="Cambria Math" panose="02040503050406030204" pitchFamily="18" charset="0"/>
                                <a:cs typeface="Gill Sans Light" panose="020B0302020104020203" pitchFamily="34" charset="-79"/>
                              </a:rPr>
                            </m:ctrlPr>
                          </m:radPr>
                          <m:deg/>
                          <m:e>
                            <m:r>
                              <a:rPr lang="en-US" sz="2500" i="1">
                                <a:solidFill>
                                  <a:srgbClr val="7030A0"/>
                                </a:solidFill>
                                <a:latin typeface="Cambria Math" panose="02040503050406030204" pitchFamily="18" charset="0"/>
                                <a:cs typeface="Gill Sans Light" panose="020B0302020104020203" pitchFamily="34" charset="-79"/>
                              </a:rPr>
                              <m:t>𝑛</m:t>
                            </m:r>
                          </m:e>
                        </m:rad>
                        <m:func>
                          <m:funcPr>
                            <m:ctrlPr>
                              <a:rPr lang="en-US" sz="2500" i="1">
                                <a:solidFill>
                                  <a:srgbClr val="7030A0"/>
                                </a:solidFill>
                                <a:latin typeface="Cambria Math" panose="02040503050406030204" pitchFamily="18" charset="0"/>
                                <a:cs typeface="Gill Sans Light" panose="020B0302020104020203" pitchFamily="34" charset="-79"/>
                              </a:rPr>
                            </m:ctrlPr>
                          </m:funcPr>
                          <m:fName>
                            <m:sSup>
                              <m:sSupPr>
                                <m:ctrlPr>
                                  <a:rPr lang="en-US" sz="2500" i="1">
                                    <a:solidFill>
                                      <a:srgbClr val="7030A0"/>
                                    </a:solidFill>
                                    <a:latin typeface="Cambria Math" panose="02040503050406030204" pitchFamily="18" charset="0"/>
                                    <a:cs typeface="Gill Sans Light" panose="020B0302020104020203" pitchFamily="34" charset="-79"/>
                                  </a:rPr>
                                </m:ctrlPr>
                              </m:sSupPr>
                              <m:e>
                                <m:r>
                                  <m:rPr>
                                    <m:sty m:val="p"/>
                                  </m:rPr>
                                  <a:rPr lang="en-US" sz="2500">
                                    <a:solidFill>
                                      <a:srgbClr val="7030A0"/>
                                    </a:solidFill>
                                    <a:latin typeface="Cambria Math" panose="02040503050406030204" pitchFamily="18" charset="0"/>
                                    <a:cs typeface="Gill Sans Light" panose="020B0302020104020203" pitchFamily="34" charset="-79"/>
                                  </a:rPr>
                                  <m:t>log</m:t>
                                </m:r>
                              </m:e>
                              <m:sup>
                                <m:r>
                                  <a:rPr lang="en-US" sz="2500">
                                    <a:solidFill>
                                      <a:srgbClr val="7030A0"/>
                                    </a:solidFill>
                                    <a:latin typeface="Cambria Math" panose="02040503050406030204" pitchFamily="18" charset="0"/>
                                    <a:cs typeface="Gill Sans Light" panose="020B0302020104020203" pitchFamily="34" charset="-79"/>
                                  </a:rPr>
                                  <m:t>2</m:t>
                                </m:r>
                              </m:sup>
                            </m:sSup>
                          </m:fName>
                          <m:e>
                            <m:r>
                              <a:rPr lang="en-US" sz="2500" i="1">
                                <a:solidFill>
                                  <a:srgbClr val="7030A0"/>
                                </a:solidFill>
                                <a:latin typeface="Cambria Math" panose="02040503050406030204" pitchFamily="18" charset="0"/>
                                <a:cs typeface="Gill Sans Light" panose="020B0302020104020203" pitchFamily="34" charset="-79"/>
                              </a:rPr>
                              <m:t>𝑛</m:t>
                            </m:r>
                          </m:e>
                        </m:func>
                      </m:e>
                    </m:d>
                  </m:oMath>
                </a14:m>
                <a:r>
                  <a:rPr lang="en-US" sz="2500" dirty="0">
                    <a:solidFill>
                      <a:srgbClr val="7030A0"/>
                    </a:solidFill>
                    <a:latin typeface="Gill Sans Light" panose="020B0302020104020203" pitchFamily="34" charset="-79"/>
                    <a:cs typeface="Gill Sans Light" panose="020B0302020104020203" pitchFamily="34" charset="-79"/>
                  </a:rPr>
                  <a:t> </a:t>
                </a:r>
                <a:r>
                  <a:rPr lang="en-US" sz="2500" i="1" dirty="0">
                    <a:solidFill>
                      <a:srgbClr val="7030A0"/>
                    </a:solidFill>
                    <a:latin typeface="Gill Sans" panose="020B0502020104020203" pitchFamily="34" charset="-79"/>
                    <a:cs typeface="Gill Sans" panose="020B0502020104020203" pitchFamily="34" charset="-79"/>
                  </a:rPr>
                  <a:t>neurons that can memorize it.</a:t>
                </a:r>
              </a:p>
            </p:txBody>
          </p:sp>
        </mc:Choice>
        <mc:Fallback xmlns="">
          <p:sp>
            <p:nvSpPr>
              <p:cNvPr id="154" name="TextBox 153">
                <a:extLst>
                  <a:ext uri="{FF2B5EF4-FFF2-40B4-BE49-F238E27FC236}">
                    <a16:creationId xmlns:a16="http://schemas.microsoft.com/office/drawing/2014/main" id="{4D3EB2FA-2B78-654E-93D6-C3D6C0D92360}"/>
                  </a:ext>
                </a:extLst>
              </p:cNvPr>
              <p:cNvSpPr txBox="1">
                <a:spLocks noRot="1" noChangeAspect="1" noMove="1" noResize="1" noEditPoints="1" noAdjustHandles="1" noChangeArrowheads="1" noChangeShapeType="1" noTextEdit="1"/>
              </p:cNvSpPr>
              <p:nvPr/>
            </p:nvSpPr>
            <p:spPr>
              <a:xfrm>
                <a:off x="1" y="1407974"/>
                <a:ext cx="12191999" cy="1102097"/>
              </a:xfrm>
              <a:prstGeom prst="rect">
                <a:avLst/>
              </a:prstGeom>
              <a:blipFill>
                <a:blip r:embed="rId8"/>
                <a:stretch>
                  <a:fillRect t="-4545" r="-416" b="-3409"/>
                </a:stretch>
              </a:blipFill>
            </p:spPr>
            <p:txBody>
              <a:bodyPr/>
              <a:lstStyle/>
              <a:p>
                <a:r>
                  <a:rPr lang="en-US">
                    <a:noFill/>
                  </a:rPr>
                  <a:t> </a:t>
                </a:r>
              </a:p>
            </p:txBody>
          </p:sp>
        </mc:Fallback>
      </mc:AlternateContent>
    </p:spTree>
    <p:extLst>
      <p:ext uri="{BB962C8B-B14F-4D97-AF65-F5344CB8AC3E}">
        <p14:creationId xmlns:p14="http://schemas.microsoft.com/office/powerpoint/2010/main" val="33052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6" grpId="0" animBg="1"/>
      <p:bldP spid="18" grpId="0" animBg="1"/>
      <p:bldP spid="19" grpId="0"/>
      <p:bldP spid="23" grpId="0"/>
      <p:bldP spid="24" grpId="0" animBg="1"/>
      <p:bldP spid="25" grpId="0"/>
      <p:bldP spid="26" grpId="0"/>
      <p:bldP spid="27" grpId="0" animBg="1"/>
      <p:bldP spid="28" grpId="0" animBg="1"/>
      <p:bldP spid="29" grpId="0"/>
      <p:bldP spid="30" grpId="0"/>
      <p:bldP spid="165"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81FF-DCDC-8645-A3F9-3F99E9F946D9}"/>
              </a:ext>
            </a:extLst>
          </p:cNvPr>
          <p:cNvSpPr>
            <a:spLocks noGrp="1"/>
          </p:cNvSpPr>
          <p:nvPr>
            <p:ph type="title"/>
          </p:nvPr>
        </p:nvSpPr>
        <p:spPr/>
        <p:txBody>
          <a:bodyPr/>
          <a:lstStyle/>
          <a:p>
            <a:r>
              <a:rPr lang="en-US" altLang="en-US" dirty="0">
                <a:solidFill>
                  <a:srgbClr val="0070C0"/>
                </a:solidFill>
              </a:rPr>
              <a:t>Lower Bound</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843484B-E8C0-7045-A0A0-2E07CBBA90E1}"/>
                  </a:ext>
                </a:extLst>
              </p:cNvPr>
              <p:cNvSpPr>
                <a:spLocks noGrp="1"/>
              </p:cNvSpPr>
              <p:nvPr>
                <p:ph idx="1"/>
              </p:nvPr>
            </p:nvSpPr>
            <p:spPr>
              <a:xfrm>
                <a:off x="838200" y="1690688"/>
                <a:ext cx="10957560" cy="4397438"/>
              </a:xfrm>
            </p:spPr>
            <p:txBody>
              <a:bodyPr>
                <a:normAutofit/>
              </a:bodyPr>
              <a:lstStyle/>
              <a:p>
                <a:pPr fontAlgn="t"/>
                <a:r>
                  <a:rPr lang="en-US" dirty="0">
                    <a:latin typeface="Gill Sans Light" panose="020B0302020104020203" pitchFamily="34" charset="-79"/>
                    <a:cs typeface="Gill Sans Light" panose="020B0302020104020203" pitchFamily="34" charset="-79"/>
                  </a:rPr>
                  <a:t>We show that </a:t>
                </a:r>
                <a14:m>
                  <m:oMath xmlns:m="http://schemas.openxmlformats.org/officeDocument/2006/math">
                    <m:acc>
                      <m:accPr>
                        <m:chr m:val="̃"/>
                        <m:ctrlPr>
                          <a:rPr lang="en-US" b="0" i="1" smtClean="0">
                            <a:latin typeface="Cambria Math" panose="02040503050406030204" pitchFamily="18" charset="0"/>
                            <a:cs typeface="Gill Sans Light" panose="020B0302020104020203" pitchFamily="34" charset="-79"/>
                          </a:rPr>
                        </m:ctrlPr>
                      </m:accPr>
                      <m:e>
                        <m:r>
                          <a:rPr lang="en-US" b="0" i="1" smtClean="0">
                            <a:latin typeface="Cambria Math" panose="02040503050406030204" pitchFamily="18" charset="0"/>
                            <a:cs typeface="Gill Sans Light" panose="020B0302020104020203" pitchFamily="34" charset="-79"/>
                          </a:rPr>
                          <m:t>𝑂</m:t>
                        </m:r>
                      </m:e>
                    </m:acc>
                    <m:r>
                      <a:rPr lang="en-US" b="0" i="1" smtClean="0">
                        <a:latin typeface="Cambria Math" panose="02040503050406030204" pitchFamily="18" charset="0"/>
                        <a:cs typeface="Gill Sans Light" panose="020B0302020104020203" pitchFamily="34" charset="-79"/>
                      </a:rPr>
                      <m:t>(</m:t>
                    </m:r>
                    <m:rad>
                      <m:radPr>
                        <m:degHide m:val="on"/>
                        <m:ctrlPr>
                          <a:rPr lang="en-US" b="0" i="1" smtClean="0">
                            <a:latin typeface="Cambria Math" panose="02040503050406030204" pitchFamily="18" charset="0"/>
                            <a:cs typeface="Gill Sans Light" panose="020B0302020104020203" pitchFamily="34" charset="-79"/>
                          </a:rPr>
                        </m:ctrlPr>
                      </m:radPr>
                      <m:deg/>
                      <m:e>
                        <m:r>
                          <a:rPr lang="en-US" b="0" i="1" smtClean="0">
                            <a:latin typeface="Cambria Math" panose="02040503050406030204" pitchFamily="18" charset="0"/>
                            <a:cs typeface="Gill Sans Light" panose="020B0302020104020203" pitchFamily="34" charset="-79"/>
                          </a:rPr>
                          <m:t>𝑛</m:t>
                        </m:r>
                      </m:e>
                    </m:rad>
                    <m:r>
                      <a:rPr lang="en-US" b="0" i="1" smtClean="0">
                        <a:latin typeface="Cambria Math" panose="02040503050406030204" pitchFamily="18" charset="0"/>
                        <a:cs typeface="Gill Sans Light" panose="020B0302020104020203" pitchFamily="34" charset="-79"/>
                      </a:rPr>
                      <m:t>+1/</m:t>
                    </m:r>
                    <m:r>
                      <a:rPr lang="en-US" b="0" i="1" smtClean="0">
                        <a:latin typeface="Cambria Math" panose="02040503050406030204" pitchFamily="18" charset="0"/>
                        <a:cs typeface="Gill Sans Light" panose="020B0302020104020203" pitchFamily="34" charset="-79"/>
                      </a:rPr>
                      <m:t>𝛿</m:t>
                    </m:r>
                    <m:r>
                      <a:rPr lang="en-US" b="0" i="1" smtClean="0">
                        <a:latin typeface="Cambria Math" panose="02040503050406030204" pitchFamily="18" charset="0"/>
                        <a:cs typeface="Gill Sans Light" panose="020B0302020104020203" pitchFamily="34" charset="-79"/>
                      </a:rPr>
                      <m:t>)</m:t>
                    </m:r>
                  </m:oMath>
                </a14:m>
                <a:r>
                  <a:rPr lang="en-US" dirty="0">
                    <a:latin typeface="Gill Sans Light" panose="020B0302020104020203" pitchFamily="34" charset="-79"/>
                    <a:cs typeface="Gill Sans Light" panose="020B0302020104020203" pitchFamily="34" charset="-79"/>
                  </a:rPr>
                  <a:t> neurons are sufficient</a:t>
                </a:r>
              </a:p>
              <a:p>
                <a:pPr fontAlgn="t"/>
                <a:r>
                  <a:rPr lang="en-US" dirty="0">
                    <a:latin typeface="Gill Sans Light" panose="020B0302020104020203" pitchFamily="34" charset="-79"/>
                    <a:cs typeface="Gill Sans Light" panose="020B0302020104020203" pitchFamily="34" charset="-79"/>
                  </a:rPr>
                  <a:t>Are these necessary?</a:t>
                </a:r>
              </a:p>
              <a:p>
                <a:pPr lvl="1" fontAlgn="t"/>
                <a:r>
                  <a:rPr lang="en-US" dirty="0">
                    <a:latin typeface="Gill Sans Light" panose="020B0302020104020203" pitchFamily="34" charset="-79"/>
                    <a:cs typeface="Gill Sans Light" panose="020B0302020104020203" pitchFamily="34" charset="-79"/>
                  </a:rPr>
                  <a:t>Baum (1989) showed that </a:t>
                </a:r>
                <a14:m>
                  <m:oMath xmlns:m="http://schemas.openxmlformats.org/officeDocument/2006/math">
                    <m:r>
                      <m:rPr>
                        <m:sty m:val="p"/>
                      </m:rPr>
                      <a:rPr lang="en-US" b="0" i="0" smtClean="0">
                        <a:latin typeface="Cambria Math" panose="02040503050406030204" pitchFamily="18" charset="0"/>
                        <a:cs typeface="Gill Sans Light" panose="020B0302020104020203" pitchFamily="34" charset="-79"/>
                      </a:rPr>
                      <m:t>Ω</m:t>
                    </m:r>
                    <m:r>
                      <a:rPr lang="en-US" b="0" i="1" smtClean="0">
                        <a:latin typeface="Cambria Math" panose="02040503050406030204" pitchFamily="18" charset="0"/>
                        <a:cs typeface="Gill Sans Light" panose="020B0302020104020203" pitchFamily="34" charset="-79"/>
                      </a:rPr>
                      <m:t>(</m:t>
                    </m:r>
                    <m:func>
                      <m:funcPr>
                        <m:ctrlPr>
                          <a:rPr lang="en-US" b="0" i="1" smtClean="0">
                            <a:latin typeface="Cambria Math" panose="02040503050406030204" pitchFamily="18" charset="0"/>
                            <a:cs typeface="Gill Sans Light" panose="020B0302020104020203" pitchFamily="34" charset="-79"/>
                          </a:rPr>
                        </m:ctrlPr>
                      </m:funcPr>
                      <m:fName>
                        <m:r>
                          <m:rPr>
                            <m:sty m:val="p"/>
                          </m:rPr>
                          <a:rPr lang="en-US" b="0" i="0" smtClean="0">
                            <a:latin typeface="Cambria Math" panose="02040503050406030204" pitchFamily="18" charset="0"/>
                            <a:cs typeface="Gill Sans Light" panose="020B0302020104020203" pitchFamily="34" charset="-79"/>
                          </a:rPr>
                          <m:t>min</m:t>
                        </m:r>
                      </m:fName>
                      <m:e>
                        <m:r>
                          <a:rPr lang="en-US" b="0" i="1" smtClean="0">
                            <a:latin typeface="Cambria Math" panose="02040503050406030204" pitchFamily="18" charset="0"/>
                            <a:cs typeface="Gill Sans Light" panose="020B0302020104020203" pitchFamily="34" charset="-79"/>
                          </a:rPr>
                          <m:t>{</m:t>
                        </m:r>
                        <m:rad>
                          <m:radPr>
                            <m:degHide m:val="on"/>
                            <m:ctrlPr>
                              <a:rPr lang="en-US" b="0" i="1" smtClean="0">
                                <a:latin typeface="Cambria Math" panose="02040503050406030204" pitchFamily="18" charset="0"/>
                                <a:cs typeface="Gill Sans Light" panose="020B0302020104020203" pitchFamily="34" charset="-79"/>
                              </a:rPr>
                            </m:ctrlPr>
                          </m:radPr>
                          <m:deg/>
                          <m:e>
                            <m:r>
                              <a:rPr lang="en-US" b="0" i="1" smtClean="0">
                                <a:latin typeface="Cambria Math" panose="02040503050406030204" pitchFamily="18" charset="0"/>
                                <a:cs typeface="Gill Sans Light" panose="020B0302020104020203" pitchFamily="34" charset="-79"/>
                              </a:rPr>
                              <m:t>𝑛</m:t>
                            </m:r>
                          </m:e>
                        </m:rad>
                        <m:r>
                          <a:rPr lang="en-US" b="0" i="1" smtClean="0">
                            <a:latin typeface="Cambria Math" panose="02040503050406030204" pitchFamily="18" charset="0"/>
                            <a:cs typeface="Gill Sans Light" panose="020B0302020104020203" pitchFamily="34" charset="-79"/>
                          </a:rPr>
                          <m:t>, </m:t>
                        </m:r>
                        <m:r>
                          <a:rPr lang="en-US" b="0" i="1" smtClean="0">
                            <a:latin typeface="Cambria Math" panose="02040503050406030204" pitchFamily="18" charset="0"/>
                            <a:cs typeface="Gill Sans Light" panose="020B0302020104020203" pitchFamily="34" charset="-79"/>
                          </a:rPr>
                          <m:t>𝑛</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e>
                    </m:func>
                    <m:r>
                      <a:rPr lang="en-US" b="0" i="1" smtClean="0">
                        <a:latin typeface="Cambria Math" panose="02040503050406030204" pitchFamily="18" charset="0"/>
                        <a:cs typeface="Gill Sans Light" panose="020B0302020104020203" pitchFamily="34" charset="-79"/>
                      </a:rPr>
                      <m:t>)</m:t>
                    </m:r>
                  </m:oMath>
                </a14:m>
                <a:r>
                  <a:rPr lang="en-US" dirty="0">
                    <a:latin typeface="Gill Sans Light" panose="020B0302020104020203" pitchFamily="34" charset="-79"/>
                    <a:cs typeface="Gill Sans Light" panose="020B0302020104020203" pitchFamily="34" charset="-79"/>
                  </a:rPr>
                  <a:t> neurons are necessary</a:t>
                </a:r>
              </a:p>
              <a:p>
                <a:pPr fontAlgn="t"/>
                <a:r>
                  <a:rPr lang="en-US" dirty="0">
                    <a:latin typeface="Gill Sans Light" panose="020B0302020104020203" pitchFamily="34" charset="-79"/>
                    <a:cs typeface="Gill Sans Light" panose="020B0302020104020203" pitchFamily="34" charset="-79"/>
                  </a:rPr>
                  <a:t>What about dependence on separation </a:t>
                </a:r>
                <a14:m>
                  <m:oMath xmlns:m="http://schemas.openxmlformats.org/officeDocument/2006/math">
                    <m:r>
                      <a:rPr lang="en-US" b="0" i="1" smtClean="0">
                        <a:latin typeface="Cambria Math" panose="02040503050406030204" pitchFamily="18" charset="0"/>
                        <a:cs typeface="Gill Sans Light" panose="020B0302020104020203" pitchFamily="34" charset="-79"/>
                      </a:rPr>
                      <m:t>𝛿</m:t>
                    </m:r>
                  </m:oMath>
                </a14:m>
                <a:r>
                  <a:rPr lang="en-US" dirty="0">
                    <a:latin typeface="Gill Sans Light" panose="020B0302020104020203" pitchFamily="34" charset="-79"/>
                    <a:cs typeface="Gill Sans Light" panose="020B0302020104020203" pitchFamily="34" charset="-79"/>
                  </a:rPr>
                  <a:t>?</a:t>
                </a:r>
              </a:p>
              <a:p>
                <a:pPr fontAlgn="t"/>
                <a:endParaRPr lang="en-US" dirty="0">
                  <a:latin typeface="Gill Sans Light" panose="020B0302020104020203" pitchFamily="34" charset="-79"/>
                  <a:cs typeface="Gill Sans Light" panose="020B0302020104020203" pitchFamily="34" charset="-79"/>
                </a:endParaRPr>
              </a:p>
              <a:p>
                <a:pPr fontAlgn="t"/>
                <a:r>
                  <a:rPr lang="en-US" dirty="0">
                    <a:latin typeface="Gill Sans Light" panose="020B0302020104020203" pitchFamily="34" charset="-79"/>
                    <a:cs typeface="Gill Sans Light" panose="020B0302020104020203" pitchFamily="34" charset="-79"/>
                  </a:rPr>
                  <a:t>We show that </a:t>
                </a:r>
                <a14:m>
                  <m:oMath xmlns:m="http://schemas.openxmlformats.org/officeDocument/2006/math">
                    <m:acc>
                      <m:accPr>
                        <m:chr m:val="̃"/>
                        <m:ctrlPr>
                          <a:rPr lang="en-US" i="1" dirty="0" smtClean="0">
                            <a:latin typeface="Cambria Math" panose="02040503050406030204" pitchFamily="18" charset="0"/>
                            <a:cs typeface="Gill Sans Light" panose="020B0302020104020203" pitchFamily="34" charset="-79"/>
                          </a:rPr>
                        </m:ctrlPr>
                      </m:accPr>
                      <m:e>
                        <m:r>
                          <m:rPr>
                            <m:sty m:val="p"/>
                          </m:rPr>
                          <a:rPr lang="en-US" b="0" i="0" dirty="0" smtClean="0">
                            <a:latin typeface="Cambria Math" panose="02040503050406030204" pitchFamily="18" charset="0"/>
                            <a:cs typeface="Gill Sans Light" panose="020B0302020104020203" pitchFamily="34" charset="-79"/>
                          </a:rPr>
                          <m:t>Ω</m:t>
                        </m:r>
                      </m:e>
                    </m:acc>
                    <m:r>
                      <a:rPr lang="en-US" i="1">
                        <a:latin typeface="Cambria Math" panose="02040503050406030204" pitchFamily="18" charset="0"/>
                        <a:cs typeface="Gill Sans Light" panose="020B0302020104020203" pitchFamily="34" charset="-79"/>
                      </a:rPr>
                      <m:t>(1/</m:t>
                    </m:r>
                    <m:rad>
                      <m:radPr>
                        <m:degHide m:val="on"/>
                        <m:ctrlPr>
                          <a:rPr lang="en-US" b="0" i="1" smtClean="0">
                            <a:latin typeface="Cambria Math" panose="02040503050406030204" pitchFamily="18" charset="0"/>
                            <a:cs typeface="Gill Sans Light" panose="020B0302020104020203" pitchFamily="34" charset="-79"/>
                          </a:rPr>
                        </m:ctrlPr>
                      </m:radPr>
                      <m:deg/>
                      <m:e>
                        <m:r>
                          <a:rPr lang="en-US" i="1">
                            <a:latin typeface="Cambria Math" panose="02040503050406030204" pitchFamily="18" charset="0"/>
                            <a:cs typeface="Gill Sans Light" panose="020B0302020104020203" pitchFamily="34" charset="-79"/>
                          </a:rPr>
                          <m:t>𝛿</m:t>
                        </m:r>
                      </m:e>
                    </m:rad>
                    <m:r>
                      <a:rPr lang="en-US" i="1">
                        <a:latin typeface="Cambria Math" panose="02040503050406030204" pitchFamily="18" charset="0"/>
                        <a:cs typeface="Gill Sans Light" panose="020B0302020104020203" pitchFamily="34" charset="-79"/>
                      </a:rPr>
                      <m:t>)</m:t>
                    </m:r>
                  </m:oMath>
                </a14:m>
                <a:r>
                  <a:rPr lang="en-US" dirty="0">
                    <a:latin typeface="Gill Sans Light" panose="020B0302020104020203" pitchFamily="34" charset="-79"/>
                    <a:cs typeface="Gill Sans Light" panose="020B0302020104020203" pitchFamily="34" charset="-79"/>
                  </a:rPr>
                  <a:t> neurons are necessary, in certain regimes of </a:t>
                </a:r>
                <a14:m>
                  <m:oMath xmlns:m="http://schemas.openxmlformats.org/officeDocument/2006/math">
                    <m:r>
                      <a:rPr lang="en-US" b="0" i="1" smtClean="0">
                        <a:latin typeface="Cambria Math" panose="02040503050406030204" pitchFamily="18" charset="0"/>
                        <a:cs typeface="Gill Sans Light" panose="020B0302020104020203" pitchFamily="34" charset="-79"/>
                      </a:rPr>
                      <m:t>𝑛</m:t>
                    </m:r>
                  </m:oMath>
                </a14:m>
                <a:endParaRPr lang="en-US" dirty="0">
                  <a:latin typeface="Gill Sans Light" panose="020B0302020104020203" pitchFamily="34" charset="-79"/>
                  <a:cs typeface="Gill Sans Light" panose="020B0302020104020203" pitchFamily="34" charset="-79"/>
                </a:endParaRPr>
              </a:p>
            </p:txBody>
          </p:sp>
        </mc:Choice>
        <mc:Fallback xmlns="">
          <p:sp>
            <p:nvSpPr>
              <p:cNvPr id="5" name="Content Placeholder 2">
                <a:extLst>
                  <a:ext uri="{FF2B5EF4-FFF2-40B4-BE49-F238E27FC236}">
                    <a16:creationId xmlns:a16="http://schemas.microsoft.com/office/drawing/2014/main" id="{A843484B-E8C0-7045-A0A0-2E07CBBA90E1}"/>
                  </a:ext>
                </a:extLst>
              </p:cNvPr>
              <p:cNvSpPr>
                <a:spLocks noGrp="1" noRot="1" noChangeAspect="1" noMove="1" noResize="1" noEditPoints="1" noAdjustHandles="1" noChangeArrowheads="1" noChangeShapeType="1" noTextEdit="1"/>
              </p:cNvSpPr>
              <p:nvPr>
                <p:ph idx="1"/>
              </p:nvPr>
            </p:nvSpPr>
            <p:spPr>
              <a:xfrm>
                <a:off x="838200" y="1690688"/>
                <a:ext cx="10957560" cy="4397438"/>
              </a:xfrm>
              <a:blipFill>
                <a:blip r:embed="rId2"/>
                <a:stretch>
                  <a:fillRect l="-1043" t="-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8C3D68-5CE7-3342-8CDB-94EE99FB2374}"/>
                  </a:ext>
                </a:extLst>
              </p:cNvPr>
              <p:cNvSpPr txBox="1"/>
              <p:nvPr/>
            </p:nvSpPr>
            <p:spPr>
              <a:xfrm>
                <a:off x="377228" y="5121271"/>
                <a:ext cx="11560076" cy="952056"/>
              </a:xfrm>
              <a:prstGeom prst="rect">
                <a:avLst/>
              </a:prstGeom>
              <a:noFill/>
            </p:spPr>
            <p:txBody>
              <a:bodyPr wrap="square" rtlCol="0">
                <a:spAutoFit/>
              </a:bodyPr>
              <a:lstStyle/>
              <a:p>
                <a:pPr lvl="0" algn="ctr">
                  <a:lnSpc>
                    <a:spcPct val="90000"/>
                  </a:lnSpc>
                  <a:spcBef>
                    <a:spcPts val="1000"/>
                  </a:spcBef>
                </a:pPr>
                <a:r>
                  <a:rPr lang="en-US" sz="2800" i="1" dirty="0">
                    <a:solidFill>
                      <a:srgbClr val="7030A0"/>
                    </a:solidFill>
                    <a:latin typeface="Gill Sans" panose="020B0502020104020203" pitchFamily="34" charset="-79"/>
                    <a:cs typeface="Gill Sans" panose="020B0502020104020203" pitchFamily="34" charset="-79"/>
                  </a:rPr>
                  <a:t>Theorem 3:  For every </a:t>
                </a:r>
                <a14:m>
                  <m:oMath xmlns:m="http://schemas.openxmlformats.org/officeDocument/2006/math">
                    <m:r>
                      <a:rPr lang="en-US" sz="2800" b="0" i="1" smtClean="0">
                        <a:solidFill>
                          <a:srgbClr val="7030A0"/>
                        </a:solidFill>
                        <a:latin typeface="Cambria Math" panose="02040503050406030204" pitchFamily="18" charset="0"/>
                        <a:cs typeface="Gill Sans" panose="020B0502020104020203" pitchFamily="34" charset="-79"/>
                      </a:rPr>
                      <m:t>𝑛</m:t>
                    </m:r>
                    <m:r>
                      <a:rPr lang="en-US" sz="2800" b="0" i="1" smtClean="0">
                        <a:solidFill>
                          <a:srgbClr val="7030A0"/>
                        </a:solidFill>
                        <a:latin typeface="Cambria Math" panose="02040503050406030204" pitchFamily="18" charset="0"/>
                        <a:cs typeface="Gill Sans" panose="020B0502020104020203" pitchFamily="34" charset="-79"/>
                      </a:rPr>
                      <m:t>=</m:t>
                    </m:r>
                    <m:acc>
                      <m:accPr>
                        <m:chr m:val="̃"/>
                        <m:ctrlPr>
                          <a:rPr lang="en-US" sz="2800" b="0" i="1" smtClean="0">
                            <a:solidFill>
                              <a:srgbClr val="7030A0"/>
                            </a:solidFill>
                            <a:latin typeface="Cambria Math" panose="02040503050406030204" pitchFamily="18" charset="0"/>
                            <a:cs typeface="Gill Sans" panose="020B0502020104020203" pitchFamily="34" charset="-79"/>
                          </a:rPr>
                        </m:ctrlPr>
                      </m:accPr>
                      <m:e>
                        <m:r>
                          <m:rPr>
                            <m:sty m:val="p"/>
                          </m:rPr>
                          <a:rPr lang="en-US" sz="2800" b="0" i="0" smtClean="0">
                            <a:solidFill>
                              <a:srgbClr val="7030A0"/>
                            </a:solidFill>
                            <a:latin typeface="Cambria Math" panose="02040503050406030204" pitchFamily="18" charset="0"/>
                            <a:cs typeface="Gill Sans" panose="020B0502020104020203" pitchFamily="34" charset="-79"/>
                          </a:rPr>
                          <m:t>Ω</m:t>
                        </m:r>
                      </m:e>
                    </m:acc>
                    <m:r>
                      <a:rPr lang="en-US" sz="2800" b="0" i="1" smtClean="0">
                        <a:solidFill>
                          <a:srgbClr val="7030A0"/>
                        </a:solidFill>
                        <a:latin typeface="Cambria Math" panose="02040503050406030204" pitchFamily="18" charset="0"/>
                        <a:cs typeface="Gill Sans" panose="020B0502020104020203" pitchFamily="34" charset="-79"/>
                      </a:rPr>
                      <m:t>(</m:t>
                    </m:r>
                    <m:sSup>
                      <m:sSupPr>
                        <m:ctrlPr>
                          <a:rPr lang="en-US" sz="2800" b="0" i="1" smtClean="0">
                            <a:solidFill>
                              <a:srgbClr val="7030A0"/>
                            </a:solidFill>
                            <a:latin typeface="Cambria Math" panose="02040503050406030204" pitchFamily="18" charset="0"/>
                            <a:cs typeface="Gill Sans" panose="020B0502020104020203" pitchFamily="34" charset="-79"/>
                          </a:rPr>
                        </m:ctrlPr>
                      </m:sSupPr>
                      <m:e>
                        <m:r>
                          <a:rPr lang="en-US" sz="2800" b="0" i="1" smtClean="0">
                            <a:solidFill>
                              <a:srgbClr val="7030A0"/>
                            </a:solidFill>
                            <a:latin typeface="Cambria Math" panose="02040503050406030204" pitchFamily="18" charset="0"/>
                            <a:cs typeface="Gill Sans" panose="020B0502020104020203" pitchFamily="34" charset="-79"/>
                          </a:rPr>
                          <m:t>𝑑</m:t>
                        </m:r>
                      </m:e>
                      <m:sup>
                        <m:r>
                          <a:rPr lang="en-US" sz="2800" b="0" i="1" smtClean="0">
                            <a:solidFill>
                              <a:srgbClr val="7030A0"/>
                            </a:solidFill>
                            <a:latin typeface="Cambria Math" panose="02040503050406030204" pitchFamily="18" charset="0"/>
                            <a:cs typeface="Gill Sans" panose="020B0502020104020203" pitchFamily="34" charset="-79"/>
                          </a:rPr>
                          <m:t>2</m:t>
                        </m:r>
                      </m:sup>
                    </m:sSup>
                    <m:r>
                      <a:rPr lang="en-US" sz="2800" b="0" i="1" smtClean="0">
                        <a:solidFill>
                          <a:srgbClr val="7030A0"/>
                        </a:solidFill>
                        <a:latin typeface="Cambria Math" panose="02040503050406030204" pitchFamily="18" charset="0"/>
                        <a:cs typeface="Gill Sans" panose="020B0502020104020203" pitchFamily="34" charset="-79"/>
                      </a:rPr>
                      <m:t>/</m:t>
                    </m:r>
                    <m:r>
                      <a:rPr lang="en-US" sz="2800" b="0" i="1" smtClean="0">
                        <a:solidFill>
                          <a:srgbClr val="7030A0"/>
                        </a:solidFill>
                        <a:latin typeface="Cambria Math" panose="02040503050406030204" pitchFamily="18" charset="0"/>
                        <a:cs typeface="Gill Sans" panose="020B0502020104020203" pitchFamily="34" charset="-79"/>
                      </a:rPr>
                      <m:t>𝛿</m:t>
                    </m:r>
                    <m:r>
                      <a:rPr lang="en-US" sz="2800" b="0" i="1" smtClean="0">
                        <a:solidFill>
                          <a:srgbClr val="7030A0"/>
                        </a:solidFill>
                        <a:latin typeface="Cambria Math" panose="02040503050406030204" pitchFamily="18" charset="0"/>
                        <a:cs typeface="Gill Sans" panose="020B0502020104020203" pitchFamily="34" charset="-79"/>
                      </a:rPr>
                      <m:t>)</m:t>
                    </m:r>
                  </m:oMath>
                </a14:m>
                <a:r>
                  <a:rPr lang="en-US" sz="2800" i="1" dirty="0">
                    <a:solidFill>
                      <a:srgbClr val="7030A0"/>
                    </a:solidFill>
                    <a:latin typeface="Gill Sans" panose="020B0502020104020203" pitchFamily="34" charset="-79"/>
                    <a:cs typeface="Gill Sans" panose="020B0502020104020203" pitchFamily="34" charset="-79"/>
                  </a:rPr>
                  <a:t>, there exists a dataset such that any threshold activated network needs </a:t>
                </a:r>
                <a14:m>
                  <m:oMath xmlns:m="http://schemas.openxmlformats.org/officeDocument/2006/math">
                    <m:r>
                      <m:rPr>
                        <m:sty m:val="p"/>
                      </m:rPr>
                      <a:rPr lang="en-US" sz="2800">
                        <a:solidFill>
                          <a:srgbClr val="7030A0"/>
                        </a:solidFill>
                        <a:latin typeface="Cambria Math" panose="02040503050406030204" pitchFamily="18" charset="0"/>
                        <a:cs typeface="Gill Sans Light" panose="020B0302020104020203" pitchFamily="34" charset="-79"/>
                      </a:rPr>
                      <m:t>Ω</m:t>
                    </m:r>
                    <m:d>
                      <m:dPr>
                        <m:ctrlPr>
                          <a:rPr lang="en-US" sz="2800" i="1">
                            <a:solidFill>
                              <a:srgbClr val="7030A0"/>
                            </a:solidFill>
                            <a:latin typeface="Cambria Math" panose="02040503050406030204" pitchFamily="18" charset="0"/>
                            <a:cs typeface="Gill Sans Light" panose="020B0302020104020203" pitchFamily="34" charset="-79"/>
                          </a:rPr>
                        </m:ctrlPr>
                      </m:dPr>
                      <m:e>
                        <m:r>
                          <a:rPr lang="en-US" sz="2800" b="0" i="1" smtClean="0">
                            <a:solidFill>
                              <a:srgbClr val="7030A0"/>
                            </a:solidFill>
                            <a:latin typeface="Cambria Math" panose="02040503050406030204" pitchFamily="18" charset="0"/>
                            <a:cs typeface="Gill Sans Light" panose="020B0302020104020203" pitchFamily="34" charset="-79"/>
                          </a:rPr>
                          <m:t>1/</m:t>
                        </m:r>
                        <m:rad>
                          <m:radPr>
                            <m:degHide m:val="on"/>
                            <m:ctrlPr>
                              <a:rPr lang="en-US" sz="2800" b="0" i="1" smtClean="0">
                                <a:solidFill>
                                  <a:srgbClr val="7030A0"/>
                                </a:solidFill>
                                <a:latin typeface="Cambria Math" panose="02040503050406030204" pitchFamily="18" charset="0"/>
                                <a:cs typeface="Gill Sans Light" panose="020B0302020104020203" pitchFamily="34" charset="-79"/>
                              </a:rPr>
                            </m:ctrlPr>
                          </m:radPr>
                          <m:deg/>
                          <m:e>
                            <m:r>
                              <a:rPr lang="en-US" sz="2800" b="0" i="1" smtClean="0">
                                <a:solidFill>
                                  <a:srgbClr val="7030A0"/>
                                </a:solidFill>
                                <a:latin typeface="Cambria Math" panose="02040503050406030204" pitchFamily="18" charset="0"/>
                                <a:cs typeface="Gill Sans Light" panose="020B0302020104020203" pitchFamily="34" charset="-79"/>
                              </a:rPr>
                              <m:t>𝛿</m:t>
                            </m:r>
                          </m:e>
                        </m:rad>
                      </m:e>
                    </m:d>
                  </m:oMath>
                </a14:m>
                <a:r>
                  <a:rPr lang="en-US" sz="2800" dirty="0">
                    <a:solidFill>
                      <a:srgbClr val="7030A0"/>
                    </a:solidFill>
                    <a:latin typeface="Gill Sans Light" panose="020B0302020104020203" pitchFamily="34" charset="-79"/>
                    <a:cs typeface="Gill Sans Light" panose="020B0302020104020203" pitchFamily="34" charset="-79"/>
                  </a:rPr>
                  <a:t> </a:t>
                </a:r>
                <a:r>
                  <a:rPr lang="en-US" sz="2800" i="1" dirty="0">
                    <a:solidFill>
                      <a:srgbClr val="7030A0"/>
                    </a:solidFill>
                    <a:latin typeface="Gill Sans" panose="020B0502020104020203" pitchFamily="34" charset="-79"/>
                    <a:cs typeface="Gill Sans" panose="020B0502020104020203" pitchFamily="34" charset="-79"/>
                  </a:rPr>
                  <a:t>neurons in the first layer to memorize it.</a:t>
                </a:r>
                <a:endParaRPr lang="en-US" dirty="0"/>
              </a:p>
            </p:txBody>
          </p:sp>
        </mc:Choice>
        <mc:Fallback xmlns="">
          <p:sp>
            <p:nvSpPr>
              <p:cNvPr id="6" name="TextBox 5">
                <a:extLst>
                  <a:ext uri="{FF2B5EF4-FFF2-40B4-BE49-F238E27FC236}">
                    <a16:creationId xmlns:a16="http://schemas.microsoft.com/office/drawing/2014/main" id="{A28C3D68-5CE7-3342-8CDB-94EE99FB2374}"/>
                  </a:ext>
                </a:extLst>
              </p:cNvPr>
              <p:cNvSpPr txBox="1">
                <a:spLocks noRot="1" noChangeAspect="1" noMove="1" noResize="1" noEditPoints="1" noAdjustHandles="1" noChangeArrowheads="1" noChangeShapeType="1" noTextEdit="1"/>
              </p:cNvSpPr>
              <p:nvPr/>
            </p:nvSpPr>
            <p:spPr>
              <a:xfrm>
                <a:off x="377228" y="5121271"/>
                <a:ext cx="11560076" cy="952056"/>
              </a:xfrm>
              <a:prstGeom prst="rect">
                <a:avLst/>
              </a:prstGeom>
              <a:blipFill>
                <a:blip r:embed="rId3"/>
                <a:stretch>
                  <a:fillRect l="-220" t="-9211" r="-1098" b="-14474"/>
                </a:stretch>
              </a:blipFill>
            </p:spPr>
            <p:txBody>
              <a:bodyPr/>
              <a:lstStyle/>
              <a:p>
                <a:r>
                  <a:rPr lang="en-US">
                    <a:noFill/>
                  </a:rPr>
                  <a:t> </a:t>
                </a:r>
              </a:p>
            </p:txBody>
          </p:sp>
        </mc:Fallback>
      </mc:AlternateContent>
    </p:spTree>
    <p:extLst>
      <p:ext uri="{BB962C8B-B14F-4D97-AF65-F5344CB8AC3E}">
        <p14:creationId xmlns:p14="http://schemas.microsoft.com/office/powerpoint/2010/main" val="349859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26DB3-CE51-A242-B250-8D1F4BCF6BD7}"/>
              </a:ext>
            </a:extLst>
          </p:cNvPr>
          <p:cNvSpPr>
            <a:spLocks noGrp="1"/>
          </p:cNvSpPr>
          <p:nvPr>
            <p:ph type="title"/>
          </p:nvPr>
        </p:nvSpPr>
        <p:spPr/>
        <p:txBody>
          <a:bodyPr/>
          <a:lstStyle/>
          <a:p>
            <a:r>
              <a:rPr lang="en-US" altLang="en-US" dirty="0">
                <a:solidFill>
                  <a:srgbClr val="0070C0"/>
                </a:solidFill>
              </a:rPr>
              <a:t>Lower bound idea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3A7677-54AE-E84C-9F1C-3602E07BB0F3}"/>
                  </a:ext>
                </a:extLst>
              </p:cNvPr>
              <p:cNvSpPr>
                <a:spLocks noGrp="1"/>
              </p:cNvSpPr>
              <p:nvPr>
                <p:ph idx="1"/>
              </p:nvPr>
            </p:nvSpPr>
            <p:spPr>
              <a:xfrm>
                <a:off x="838199" y="1472211"/>
                <a:ext cx="9430407" cy="4647932"/>
              </a:xfrm>
            </p:spPr>
            <p:txBody>
              <a:bodyPr>
                <a:normAutofit/>
              </a:bodyPr>
              <a:lstStyle/>
              <a:p>
                <a:r>
                  <a:rPr lang="en-US" sz="2600" dirty="0">
                    <a:latin typeface="Gill Sans Light" panose="020B0302020104020203" pitchFamily="34" charset="-79"/>
                    <a:cs typeface="Gill Sans Light" panose="020B0302020104020203" pitchFamily="34" charset="-79"/>
                  </a:rPr>
                  <a:t>Amplitudes cannot be propagated beyond the first layer</a:t>
                </a:r>
              </a:p>
              <a:p>
                <a:r>
                  <a:rPr lang="en-US" sz="2600" dirty="0">
                    <a:latin typeface="Gill Sans Light" panose="020B0302020104020203" pitchFamily="34" charset="-79"/>
                    <a:cs typeface="Gill Sans Light" panose="020B0302020104020203" pitchFamily="34" charset="-79"/>
                  </a:rPr>
                  <a:t>The first layer needs to create different binary representation for every pair of points </a:t>
                </a:r>
                <a14:m>
                  <m:oMath xmlns:m="http://schemas.openxmlformats.org/officeDocument/2006/math">
                    <m:sSub>
                      <m:sSubPr>
                        <m:ctrlPr>
                          <a:rPr lang="en-US" sz="2600" i="1">
                            <a:latin typeface="Cambria Math" panose="02040503050406030204" pitchFamily="18" charset="0"/>
                            <a:cs typeface="Gill Sans Light" panose="020B0302020104020203" pitchFamily="34" charset="-79"/>
                          </a:rPr>
                        </m:ctrlPr>
                      </m:sSubPr>
                      <m:e>
                        <m:r>
                          <a:rPr lang="en-US" sz="2600" i="1">
                            <a:latin typeface="Cambria Math" panose="02040503050406030204" pitchFamily="18" charset="0"/>
                            <a:cs typeface="Gill Sans Light" panose="020B0302020104020203" pitchFamily="34" charset="-79"/>
                          </a:rPr>
                          <m:t>𝑥</m:t>
                        </m:r>
                      </m:e>
                      <m:sub>
                        <m:r>
                          <a:rPr lang="en-US" sz="2600" i="1">
                            <a:latin typeface="Cambria Math" panose="02040503050406030204" pitchFamily="18" charset="0"/>
                            <a:cs typeface="Gill Sans Light" panose="020B0302020104020203" pitchFamily="34" charset="-79"/>
                          </a:rPr>
                          <m:t>𝑖</m:t>
                        </m:r>
                      </m:sub>
                    </m:sSub>
                    <m:r>
                      <a:rPr lang="en-US" sz="2600" i="1">
                        <a:latin typeface="Cambria Math" panose="02040503050406030204" pitchFamily="18" charset="0"/>
                        <a:cs typeface="Gill Sans Light" panose="020B0302020104020203" pitchFamily="34" charset="-79"/>
                      </a:rPr>
                      <m:t>,</m:t>
                    </m:r>
                    <m:sSub>
                      <m:sSubPr>
                        <m:ctrlPr>
                          <a:rPr lang="en-US" sz="2600" i="1">
                            <a:latin typeface="Cambria Math" panose="02040503050406030204" pitchFamily="18" charset="0"/>
                            <a:cs typeface="Gill Sans Light" panose="020B0302020104020203" pitchFamily="34" charset="-79"/>
                          </a:rPr>
                        </m:ctrlPr>
                      </m:sSubPr>
                      <m:e>
                        <m:r>
                          <a:rPr lang="en-US" sz="2600" i="1">
                            <a:latin typeface="Cambria Math" panose="02040503050406030204" pitchFamily="18" charset="0"/>
                            <a:cs typeface="Gill Sans Light" panose="020B0302020104020203" pitchFamily="34" charset="-79"/>
                          </a:rPr>
                          <m:t>𝑥</m:t>
                        </m:r>
                      </m:e>
                      <m:sub>
                        <m:r>
                          <a:rPr lang="en-US" sz="2600" i="1">
                            <a:latin typeface="Cambria Math" panose="02040503050406030204" pitchFamily="18" charset="0"/>
                            <a:cs typeface="Gill Sans Light" panose="020B0302020104020203" pitchFamily="34" charset="-79"/>
                          </a:rPr>
                          <m:t>𝑗</m:t>
                        </m:r>
                      </m:sub>
                    </m:sSub>
                  </m:oMath>
                </a14:m>
                <a:r>
                  <a:rPr lang="en-US" sz="2600" dirty="0">
                    <a:latin typeface="Gill Sans Light" panose="020B0302020104020203" pitchFamily="34" charset="-79"/>
                    <a:cs typeface="Gill Sans Light" panose="020B0302020104020203" pitchFamily="34" charset="-79"/>
                  </a:rPr>
                  <a:t> with different labels</a:t>
                </a:r>
              </a:p>
              <a:p>
                <a:r>
                  <a:rPr lang="en-US" sz="2600" dirty="0">
                    <a:latin typeface="Gill Sans Light" panose="020B0302020104020203" pitchFamily="34" charset="-79"/>
                    <a:cs typeface="Gill Sans Light" panose="020B0302020104020203" pitchFamily="34" charset="-79"/>
                  </a:rPr>
                  <a:t>Each neuron in the first layer can equivalently be represented as </a:t>
                </a:r>
                <a:r>
                  <a:rPr lang="en-US" sz="2600">
                    <a:latin typeface="Gill Sans Light" panose="020B0302020104020203" pitchFamily="34" charset="-79"/>
                    <a:cs typeface="Gill Sans Light" panose="020B0302020104020203" pitchFamily="34" charset="-79"/>
                  </a:rPr>
                  <a:t>a hyperplane</a:t>
                </a:r>
                <a:endParaRPr lang="en-US" sz="2600" dirty="0">
                  <a:latin typeface="Gill Sans Light" panose="020B0302020104020203" pitchFamily="34" charset="-79"/>
                  <a:cs typeface="Gill Sans Light" panose="020B0302020104020203" pitchFamily="34" charset="-79"/>
                </a:endParaRPr>
              </a:p>
              <a:p>
                <a:r>
                  <a:rPr lang="en-US" sz="2600" dirty="0">
                    <a:latin typeface="Gill Sans Light" panose="020B0302020104020203" pitchFamily="34" charset="-79"/>
                    <a:cs typeface="Gill Sans Light" panose="020B0302020104020203" pitchFamily="34" charset="-79"/>
                  </a:rPr>
                  <a:t>Every pair of points </a:t>
                </a:r>
                <a14:m>
                  <m:oMath xmlns:m="http://schemas.openxmlformats.org/officeDocument/2006/math">
                    <m:sSub>
                      <m:sSubPr>
                        <m:ctrlPr>
                          <a:rPr lang="en-US" sz="2600" b="0" i="1" smtClean="0">
                            <a:latin typeface="Cambria Math" panose="02040503050406030204" pitchFamily="18" charset="0"/>
                            <a:cs typeface="Gill Sans Light" panose="020B0302020104020203" pitchFamily="34" charset="-79"/>
                          </a:rPr>
                        </m:ctrlPr>
                      </m:sSubPr>
                      <m:e>
                        <m:r>
                          <a:rPr lang="en-US" sz="2600" b="0" i="1" smtClean="0">
                            <a:latin typeface="Cambria Math" panose="02040503050406030204" pitchFamily="18" charset="0"/>
                            <a:cs typeface="Gill Sans Light" panose="020B0302020104020203" pitchFamily="34" charset="-79"/>
                          </a:rPr>
                          <m:t>𝑥</m:t>
                        </m:r>
                      </m:e>
                      <m:sub>
                        <m:r>
                          <a:rPr lang="en-US" sz="2600" b="0" i="1" smtClean="0">
                            <a:latin typeface="Cambria Math" panose="02040503050406030204" pitchFamily="18" charset="0"/>
                            <a:cs typeface="Gill Sans Light" panose="020B0302020104020203" pitchFamily="34" charset="-79"/>
                          </a:rPr>
                          <m:t>𝑖</m:t>
                        </m:r>
                      </m:sub>
                    </m:sSub>
                    <m:r>
                      <a:rPr lang="en-US" sz="2600" b="0" i="1" smtClean="0">
                        <a:latin typeface="Cambria Math" panose="02040503050406030204" pitchFamily="18" charset="0"/>
                        <a:cs typeface="Gill Sans Light" panose="020B0302020104020203" pitchFamily="34" charset="-79"/>
                      </a:rPr>
                      <m:t>,</m:t>
                    </m:r>
                    <m:sSub>
                      <m:sSubPr>
                        <m:ctrlPr>
                          <a:rPr lang="en-US" sz="2600" b="0" i="1" smtClean="0">
                            <a:latin typeface="Cambria Math" panose="02040503050406030204" pitchFamily="18" charset="0"/>
                            <a:cs typeface="Gill Sans Light" panose="020B0302020104020203" pitchFamily="34" charset="-79"/>
                          </a:rPr>
                        </m:ctrlPr>
                      </m:sSubPr>
                      <m:e>
                        <m:r>
                          <a:rPr lang="en-US" sz="2600" b="0" i="1" smtClean="0">
                            <a:latin typeface="Cambria Math" panose="02040503050406030204" pitchFamily="18" charset="0"/>
                            <a:cs typeface="Gill Sans Light" panose="020B0302020104020203" pitchFamily="34" charset="-79"/>
                          </a:rPr>
                          <m:t>𝑥</m:t>
                        </m:r>
                      </m:e>
                      <m:sub>
                        <m:r>
                          <a:rPr lang="en-US" sz="2600" b="0" i="1" smtClean="0">
                            <a:latin typeface="Cambria Math" panose="02040503050406030204" pitchFamily="18" charset="0"/>
                            <a:cs typeface="Gill Sans Light" panose="020B0302020104020203" pitchFamily="34" charset="-79"/>
                          </a:rPr>
                          <m:t>𝑗</m:t>
                        </m:r>
                      </m:sub>
                    </m:sSub>
                  </m:oMath>
                </a14:m>
                <a:r>
                  <a:rPr lang="en-US" sz="2600" dirty="0">
                    <a:latin typeface="Gill Sans Light" panose="020B0302020104020203" pitchFamily="34" charset="-79"/>
                    <a:cs typeface="Gill Sans Light" panose="020B0302020104020203" pitchFamily="34" charset="-79"/>
                  </a:rPr>
                  <a:t> (with different labels) needs a hyperplane passing between them</a:t>
                </a:r>
              </a:p>
              <a:p>
                <a:pPr marL="0" indent="0" algn="ctr">
                  <a:buNone/>
                </a:pPr>
                <a:endParaRPr lang="en-US" sz="2600" dirty="0">
                  <a:latin typeface="Gill Sans Light" panose="020B0302020104020203" pitchFamily="34" charset="-79"/>
                  <a:cs typeface="Gill Sans Light" panose="020B0302020104020203" pitchFamily="34" charset="-79"/>
                </a:endParaRPr>
              </a:p>
              <a:p>
                <a:endParaRPr lang="en-US" sz="2600" dirty="0">
                  <a:latin typeface="Gill Sans Light" panose="020B0302020104020203" pitchFamily="34" charset="-79"/>
                  <a:cs typeface="Gill Sans Light" panose="020B0302020104020203" pitchFamily="34" charset="-79"/>
                </a:endParaRPr>
              </a:p>
              <a:p>
                <a:endParaRPr lang="en-US" sz="2600" dirty="0">
                  <a:latin typeface="Gill Sans Light" panose="020B0302020104020203" pitchFamily="34" charset="-79"/>
                  <a:cs typeface="Gill Sans Light" panose="020B0302020104020203" pitchFamily="34" charset="-79"/>
                </a:endParaRPr>
              </a:p>
            </p:txBody>
          </p:sp>
        </mc:Choice>
        <mc:Fallback xmlns="">
          <p:sp>
            <p:nvSpPr>
              <p:cNvPr id="3" name="Content Placeholder 2">
                <a:extLst>
                  <a:ext uri="{FF2B5EF4-FFF2-40B4-BE49-F238E27FC236}">
                    <a16:creationId xmlns:a16="http://schemas.microsoft.com/office/drawing/2014/main" id="{B73A7677-54AE-E84C-9F1C-3602E07BB0F3}"/>
                  </a:ext>
                </a:extLst>
              </p:cNvPr>
              <p:cNvSpPr>
                <a:spLocks noGrp="1" noRot="1" noChangeAspect="1" noMove="1" noResize="1" noEditPoints="1" noAdjustHandles="1" noChangeArrowheads="1" noChangeShapeType="1" noTextEdit="1"/>
              </p:cNvSpPr>
              <p:nvPr>
                <p:ph idx="1"/>
              </p:nvPr>
            </p:nvSpPr>
            <p:spPr>
              <a:xfrm>
                <a:off x="838199" y="1472211"/>
                <a:ext cx="9430407" cy="4647932"/>
              </a:xfrm>
              <a:blipFill>
                <a:blip r:embed="rId2"/>
                <a:stretch>
                  <a:fillRect l="-941" t="-218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DE48562-2BA9-A74A-8DFD-0D63585C776A}"/>
              </a:ext>
            </a:extLst>
          </p:cNvPr>
          <p:cNvGrpSpPr/>
          <p:nvPr/>
        </p:nvGrpSpPr>
        <p:grpSpPr>
          <a:xfrm>
            <a:off x="10268606" y="2483274"/>
            <a:ext cx="1552219" cy="2373515"/>
            <a:chOff x="10268607" y="3178199"/>
            <a:chExt cx="1552219" cy="2373515"/>
          </a:xfrm>
        </p:grpSpPr>
        <p:sp>
          <p:nvSpPr>
            <p:cNvPr id="6" name="Oval 5">
              <a:extLst>
                <a:ext uri="{FF2B5EF4-FFF2-40B4-BE49-F238E27FC236}">
                  <a16:creationId xmlns:a16="http://schemas.microsoft.com/office/drawing/2014/main" id="{689E2463-520C-2D40-A17B-F74B4216A72D}"/>
                </a:ext>
              </a:extLst>
            </p:cNvPr>
            <p:cNvSpPr/>
            <p:nvPr/>
          </p:nvSpPr>
          <p:spPr>
            <a:xfrm>
              <a:off x="10797004" y="3629055"/>
              <a:ext cx="252248"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4AAE0A-B51F-B44F-B20F-EA41BAB405D1}"/>
                    </a:ext>
                  </a:extLst>
                </p:cNvPr>
                <p:cNvSpPr txBox="1"/>
                <p:nvPr/>
              </p:nvSpPr>
              <p:spPr>
                <a:xfrm>
                  <a:off x="10713661" y="3259723"/>
                  <a:ext cx="40472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oMath>
                    </m:oMathPara>
                  </a14:m>
                  <a:endParaRPr lang="en-US" sz="1600" dirty="0"/>
                </a:p>
              </p:txBody>
            </p:sp>
          </mc:Choice>
          <mc:Fallback xmlns="">
            <p:sp>
              <p:nvSpPr>
                <p:cNvPr id="8" name="TextBox 7">
                  <a:extLst>
                    <a:ext uri="{FF2B5EF4-FFF2-40B4-BE49-F238E27FC236}">
                      <a16:creationId xmlns:a16="http://schemas.microsoft.com/office/drawing/2014/main" id="{E44AAE0A-B51F-B44F-B20F-EA41BAB405D1}"/>
                    </a:ext>
                  </a:extLst>
                </p:cNvPr>
                <p:cNvSpPr txBox="1">
                  <a:spLocks noRot="1" noChangeAspect="1" noMove="1" noResize="1" noEditPoints="1" noAdjustHandles="1" noChangeArrowheads="1" noChangeShapeType="1" noTextEdit="1"/>
                </p:cNvSpPr>
                <p:nvPr/>
              </p:nvSpPr>
              <p:spPr>
                <a:xfrm>
                  <a:off x="10713661" y="3259723"/>
                  <a:ext cx="404726" cy="338554"/>
                </a:xfrm>
                <a:prstGeom prst="rect">
                  <a:avLst/>
                </a:prstGeom>
                <a:blipFill>
                  <a:blip r:embed="rId3"/>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19226D14-F3B9-DE40-93E5-A500CFBBB7F6}"/>
                </a:ext>
              </a:extLst>
            </p:cNvPr>
            <p:cNvSpPr/>
            <p:nvPr/>
          </p:nvSpPr>
          <p:spPr>
            <a:xfrm>
              <a:off x="11500020" y="4250635"/>
              <a:ext cx="252248" cy="25224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6C86C8-D5D9-B34F-B0A3-606D72000CA7}"/>
                    </a:ext>
                  </a:extLst>
                </p:cNvPr>
                <p:cNvSpPr txBox="1"/>
                <p:nvPr/>
              </p:nvSpPr>
              <p:spPr>
                <a:xfrm>
                  <a:off x="11416677" y="3881303"/>
                  <a:ext cx="404149" cy="358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𝑗</m:t>
                            </m:r>
                          </m:sub>
                        </m:sSub>
                      </m:oMath>
                    </m:oMathPara>
                  </a14:m>
                  <a:endParaRPr lang="en-US" sz="1600" dirty="0"/>
                </a:p>
              </p:txBody>
            </p:sp>
          </mc:Choice>
          <mc:Fallback xmlns="">
            <p:sp>
              <p:nvSpPr>
                <p:cNvPr id="10" name="TextBox 9">
                  <a:extLst>
                    <a:ext uri="{FF2B5EF4-FFF2-40B4-BE49-F238E27FC236}">
                      <a16:creationId xmlns:a16="http://schemas.microsoft.com/office/drawing/2014/main" id="{4A6C86C8-D5D9-B34F-B0A3-606D72000CA7}"/>
                    </a:ext>
                  </a:extLst>
                </p:cNvPr>
                <p:cNvSpPr txBox="1">
                  <a:spLocks noRot="1" noChangeAspect="1" noMove="1" noResize="1" noEditPoints="1" noAdjustHandles="1" noChangeArrowheads="1" noChangeShapeType="1" noTextEdit="1"/>
                </p:cNvSpPr>
                <p:nvPr/>
              </p:nvSpPr>
              <p:spPr>
                <a:xfrm>
                  <a:off x="11416677" y="3881303"/>
                  <a:ext cx="404149" cy="358368"/>
                </a:xfrm>
                <a:prstGeom prst="rect">
                  <a:avLst/>
                </a:prstGeom>
                <a:blipFill>
                  <a:blip r:embed="rId4"/>
                  <a:stretch>
                    <a:fillRect b="-3571"/>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AD760564-D9E9-0D4C-ADDC-EFE322A5BD72}"/>
                </a:ext>
              </a:extLst>
            </p:cNvPr>
            <p:cNvCxnSpPr>
              <a:cxnSpLocks/>
            </p:cNvCxnSpPr>
            <p:nvPr/>
          </p:nvCxnSpPr>
          <p:spPr>
            <a:xfrm flipH="1">
              <a:off x="10268607" y="3178199"/>
              <a:ext cx="1483662" cy="2373515"/>
            </a:xfrm>
            <a:prstGeom prst="line">
              <a:avLst/>
            </a:prstGeom>
            <a:ln w="19050">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49DD302-7630-1749-9593-B12D8A8A8D73}"/>
                    </a:ext>
                  </a:extLst>
                </p:cNvPr>
                <p:cNvSpPr txBox="1"/>
                <p:nvPr/>
              </p:nvSpPr>
              <p:spPr>
                <a:xfrm rot="18168182">
                  <a:off x="9862706" y="4496281"/>
                  <a:ext cx="1451423" cy="3626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𝑤</m:t>
                            </m:r>
                          </m:e>
                          <m:sub>
                            <m:r>
                              <a:rPr lang="en-US" sz="1600" b="0" i="1" smtClean="0">
                                <a:latin typeface="Cambria Math" panose="02040503050406030204" pitchFamily="18" charset="0"/>
                              </a:rPr>
                              <m:t>𝑝</m:t>
                            </m:r>
                          </m:sub>
                          <m:sup>
                            <m:r>
                              <a:rPr lang="en-US" sz="1600" b="0" i="1" smtClean="0">
                                <a:latin typeface="Cambria Math" panose="02040503050406030204" pitchFamily="18" charset="0"/>
                              </a:rPr>
                              <m:t>𝑇</m:t>
                            </m:r>
                          </m:sup>
                        </m:sSubSup>
                        <m:r>
                          <a:rPr lang="en-US" sz="1600" b="0" i="1" smtClean="0">
                            <a:latin typeface="Cambria Math" panose="02040503050406030204" pitchFamily="18" charset="0"/>
                          </a:rPr>
                          <m:t>𝑥</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𝑝</m:t>
                            </m:r>
                          </m:sub>
                        </m:sSub>
                        <m:r>
                          <a:rPr lang="en-US" sz="1600" b="0" i="1" smtClean="0">
                            <a:latin typeface="Cambria Math" panose="02040503050406030204" pitchFamily="18" charset="0"/>
                          </a:rPr>
                          <m:t>=0</m:t>
                        </m:r>
                      </m:oMath>
                    </m:oMathPara>
                  </a14:m>
                  <a:endParaRPr lang="en-US" sz="1600" dirty="0"/>
                </a:p>
              </p:txBody>
            </p:sp>
          </mc:Choice>
          <mc:Fallback xmlns="">
            <p:sp>
              <p:nvSpPr>
                <p:cNvPr id="15" name="TextBox 14">
                  <a:extLst>
                    <a:ext uri="{FF2B5EF4-FFF2-40B4-BE49-F238E27FC236}">
                      <a16:creationId xmlns:a16="http://schemas.microsoft.com/office/drawing/2014/main" id="{C49DD302-7630-1749-9593-B12D8A8A8D73}"/>
                    </a:ext>
                  </a:extLst>
                </p:cNvPr>
                <p:cNvSpPr txBox="1">
                  <a:spLocks noRot="1" noChangeAspect="1" noMove="1" noResize="1" noEditPoints="1" noAdjustHandles="1" noChangeArrowheads="1" noChangeShapeType="1" noTextEdit="1"/>
                </p:cNvSpPr>
                <p:nvPr/>
              </p:nvSpPr>
              <p:spPr>
                <a:xfrm rot="18168182">
                  <a:off x="9862706" y="4496281"/>
                  <a:ext cx="1451423" cy="362600"/>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4C867038-F1A7-5D41-BC96-3D7806C18A47}"/>
                  </a:ext>
                </a:extLst>
              </p:cNvPr>
              <p:cNvSpPr/>
              <p:nvPr/>
            </p:nvSpPr>
            <p:spPr>
              <a:xfrm>
                <a:off x="1526543" y="5011412"/>
                <a:ext cx="9138912" cy="954107"/>
              </a:xfrm>
              <a:prstGeom prst="rect">
                <a:avLst/>
              </a:prstGeom>
            </p:spPr>
            <p:txBody>
              <a:bodyPr wrap="none">
                <a:spAutoFit/>
              </a:bodyPr>
              <a:lstStyle/>
              <a:p>
                <a:pPr algn="ctr"/>
                <a:r>
                  <a:rPr lang="en-US" sz="2800" i="1" dirty="0">
                    <a:solidFill>
                      <a:srgbClr val="7030A0"/>
                    </a:solidFill>
                    <a:latin typeface="Gill Sans" panose="020B0502020104020203" pitchFamily="34" charset="-79"/>
                    <a:ea typeface="Cambria Math" panose="02040503050406030204" pitchFamily="18" charset="0"/>
                    <a:cs typeface="Gill Sans" panose="020B0502020104020203" pitchFamily="34" charset="-79"/>
                  </a:rPr>
                  <a:t>What is the minimum number of hyperplanes needed to separate </a:t>
                </a:r>
                <a:endParaRPr lang="en-US" sz="2800" b="0" i="1" dirty="0">
                  <a:solidFill>
                    <a:srgbClr val="7030A0"/>
                  </a:solidFill>
                  <a:latin typeface="Cambria Math" panose="02040503050406030204" pitchFamily="18" charset="0"/>
                  <a:ea typeface="Cambria Math" panose="02040503050406030204" pitchFamily="18" charset="0"/>
                  <a:cs typeface="Gill Sans" panose="020B0502020104020203" pitchFamily="34" charset="-79"/>
                </a:endParaRPr>
              </a:p>
              <a:p>
                <a:pPr algn="ctr"/>
                <a14:m>
                  <m:oMath xmlns:m="http://schemas.openxmlformats.org/officeDocument/2006/math">
                    <m:r>
                      <a:rPr lang="en-US" sz="2800" b="0" i="1" smtClean="0">
                        <a:solidFill>
                          <a:srgbClr val="7030A0"/>
                        </a:solidFill>
                        <a:latin typeface="Cambria Math" panose="02040503050406030204" pitchFamily="18" charset="0"/>
                        <a:ea typeface="Cambria Math" panose="02040503050406030204" pitchFamily="18" charset="0"/>
                        <a:cs typeface="Gill Sans" panose="020B0502020104020203" pitchFamily="34" charset="-79"/>
                      </a:rPr>
                      <m:t>𝑛</m:t>
                    </m:r>
                  </m:oMath>
                </a14:m>
                <a:r>
                  <a:rPr lang="en-US" sz="2800" i="1" dirty="0">
                    <a:solidFill>
                      <a:srgbClr val="7030A0"/>
                    </a:solidFill>
                    <a:latin typeface="Gill Sans" panose="020B0502020104020203" pitchFamily="34" charset="-79"/>
                    <a:ea typeface="Cambria Math" panose="02040503050406030204" pitchFamily="18" charset="0"/>
                    <a:cs typeface="Gill Sans" panose="020B0502020104020203" pitchFamily="34" charset="-79"/>
                  </a:rPr>
                  <a:t> points on a sphere that are at least </a:t>
                </a:r>
                <a14:m>
                  <m:oMath xmlns:m="http://schemas.openxmlformats.org/officeDocument/2006/math">
                    <m:r>
                      <a:rPr lang="en-US" sz="2800" b="0" i="1" smtClean="0">
                        <a:solidFill>
                          <a:srgbClr val="7030A0"/>
                        </a:solidFill>
                        <a:latin typeface="Cambria Math" panose="02040503050406030204" pitchFamily="18" charset="0"/>
                        <a:ea typeface="Cambria Math" panose="02040503050406030204" pitchFamily="18" charset="0"/>
                        <a:cs typeface="Gill Sans" panose="020B0502020104020203" pitchFamily="34" charset="-79"/>
                      </a:rPr>
                      <m:t>𝛿</m:t>
                    </m:r>
                  </m:oMath>
                </a14:m>
                <a:r>
                  <a:rPr lang="en-US" sz="2800" i="1" dirty="0">
                    <a:solidFill>
                      <a:srgbClr val="7030A0"/>
                    </a:solidFill>
                    <a:latin typeface="Gill Sans" panose="020B0502020104020203" pitchFamily="34" charset="-79"/>
                    <a:ea typeface="Cambria Math" panose="02040503050406030204" pitchFamily="18" charset="0"/>
                    <a:cs typeface="Gill Sans" panose="020B0502020104020203" pitchFamily="34" charset="-79"/>
                  </a:rPr>
                  <a:t> distance apart?</a:t>
                </a:r>
              </a:p>
            </p:txBody>
          </p:sp>
        </mc:Choice>
        <mc:Fallback xmlns="">
          <p:sp>
            <p:nvSpPr>
              <p:cNvPr id="19" name="Rectangle 18">
                <a:extLst>
                  <a:ext uri="{FF2B5EF4-FFF2-40B4-BE49-F238E27FC236}">
                    <a16:creationId xmlns:a16="http://schemas.microsoft.com/office/drawing/2014/main" id="{4C867038-F1A7-5D41-BC96-3D7806C18A47}"/>
                  </a:ext>
                </a:extLst>
              </p:cNvPr>
              <p:cNvSpPr>
                <a:spLocks noRot="1" noChangeAspect="1" noMove="1" noResize="1" noEditPoints="1" noAdjustHandles="1" noChangeArrowheads="1" noChangeShapeType="1" noTextEdit="1"/>
              </p:cNvSpPr>
              <p:nvPr/>
            </p:nvSpPr>
            <p:spPr>
              <a:xfrm>
                <a:off x="1526543" y="5011412"/>
                <a:ext cx="9138912" cy="954107"/>
              </a:xfrm>
              <a:prstGeom prst="rect">
                <a:avLst/>
              </a:prstGeom>
              <a:blipFill>
                <a:blip r:embed="rId6"/>
                <a:stretch>
                  <a:fillRect l="-971" t="-7895" r="-832"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0CD07E9-D259-D04E-BD46-3057F17FA2B6}"/>
                  </a:ext>
                </a:extLst>
              </p:cNvPr>
              <p:cNvSpPr/>
              <p:nvPr/>
            </p:nvSpPr>
            <p:spPr>
              <a:xfrm>
                <a:off x="3109639" y="5913432"/>
                <a:ext cx="5972724" cy="745269"/>
              </a:xfrm>
              <a:prstGeom prst="rect">
                <a:avLst/>
              </a:prstGeom>
            </p:spPr>
            <p:txBody>
              <a:bodyPr wrap="none">
                <a:spAutoFit/>
              </a:bodyPr>
              <a:lstStyle/>
              <a:p>
                <a:pPr algn="ctr"/>
                <a:r>
                  <a:rPr lang="en-US" sz="2800" i="1" dirty="0">
                    <a:solidFill>
                      <a:srgbClr val="7030A0"/>
                    </a:solidFill>
                    <a:latin typeface="Gill Sans" panose="020B0502020104020203" pitchFamily="34" charset="-79"/>
                    <a:ea typeface="Cambria Math" panose="02040503050406030204" pitchFamily="18" charset="0"/>
                    <a:cs typeface="Gill Sans" panose="020B0502020104020203" pitchFamily="34" charset="-79"/>
                  </a:rPr>
                  <a:t>Answer: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Gill Sans" panose="020B0502020104020203" pitchFamily="34" charset="-79"/>
                      </a:rPr>
                      <m:t>Ω</m:t>
                    </m:r>
                    <m:d>
                      <m:dPr>
                        <m:ctrlPr>
                          <a:rPr lang="en-US" sz="2800" b="0" i="1" smtClean="0">
                            <a:solidFill>
                              <a:srgbClr val="7030A0"/>
                            </a:solidFill>
                            <a:latin typeface="Cambria Math" panose="02040503050406030204" pitchFamily="18" charset="0"/>
                            <a:ea typeface="Cambria Math" panose="02040503050406030204" pitchFamily="18" charset="0"/>
                            <a:cs typeface="Gill Sans" panose="020B0502020104020203" pitchFamily="34" charset="-79"/>
                          </a:rPr>
                        </m:ctrlPr>
                      </m:dPr>
                      <m:e>
                        <m:f>
                          <m:fPr>
                            <m:ctrlPr>
                              <a:rPr lang="en-US" sz="2800" b="0" i="1" smtClean="0">
                                <a:solidFill>
                                  <a:srgbClr val="7030A0"/>
                                </a:solidFill>
                                <a:latin typeface="Cambria Math" panose="02040503050406030204" pitchFamily="18" charset="0"/>
                                <a:ea typeface="Cambria Math" panose="02040503050406030204" pitchFamily="18" charset="0"/>
                                <a:cs typeface="Gill Sans" panose="020B0502020104020203" pitchFamily="34" charset="-79"/>
                              </a:rPr>
                            </m:ctrlPr>
                          </m:fPr>
                          <m:num>
                            <m:func>
                              <m:funcPr>
                                <m:ctrlPr>
                                  <a:rPr lang="en-US" sz="2800" b="0" i="1" smtClean="0">
                                    <a:solidFill>
                                      <a:srgbClr val="7030A0"/>
                                    </a:solidFill>
                                    <a:latin typeface="Cambria Math" panose="02040503050406030204" pitchFamily="18" charset="0"/>
                                    <a:ea typeface="Cambria Math" panose="02040503050406030204" pitchFamily="18" charset="0"/>
                                    <a:cs typeface="Gill Sans" panose="020B0502020104020203" pitchFamily="34" charset="-79"/>
                                  </a:rPr>
                                </m:ctrlPr>
                              </m:funcPr>
                              <m:fName>
                                <m:r>
                                  <m:rPr>
                                    <m:sty m:val="p"/>
                                  </m:rPr>
                                  <a:rPr lang="en-US" sz="2800" b="0" i="0" smtClean="0">
                                    <a:solidFill>
                                      <a:srgbClr val="7030A0"/>
                                    </a:solidFill>
                                    <a:latin typeface="Cambria Math" panose="02040503050406030204" pitchFamily="18" charset="0"/>
                                    <a:ea typeface="Cambria Math" panose="02040503050406030204" pitchFamily="18" charset="0"/>
                                    <a:cs typeface="Gill Sans" panose="020B0502020104020203" pitchFamily="34" charset="-79"/>
                                  </a:rPr>
                                  <m:t>log</m:t>
                                </m:r>
                              </m:fName>
                              <m:e>
                                <m:r>
                                  <a:rPr lang="en-US" sz="2800" b="0" i="1" smtClean="0">
                                    <a:solidFill>
                                      <a:srgbClr val="7030A0"/>
                                    </a:solidFill>
                                    <a:latin typeface="Cambria Math" panose="02040503050406030204" pitchFamily="18" charset="0"/>
                                    <a:ea typeface="Cambria Math" panose="02040503050406030204" pitchFamily="18" charset="0"/>
                                    <a:cs typeface="Gill Sans" panose="020B0502020104020203" pitchFamily="34" charset="-79"/>
                                  </a:rPr>
                                  <m:t>𝑛</m:t>
                                </m:r>
                              </m:e>
                            </m:func>
                          </m:num>
                          <m:den>
                            <m:rad>
                              <m:radPr>
                                <m:degHide m:val="on"/>
                                <m:ctrlPr>
                                  <a:rPr lang="en-US" sz="2800" b="0" i="1" smtClean="0">
                                    <a:solidFill>
                                      <a:srgbClr val="7030A0"/>
                                    </a:solidFill>
                                    <a:latin typeface="Cambria Math" panose="02040503050406030204" pitchFamily="18" charset="0"/>
                                    <a:ea typeface="Cambria Math" panose="02040503050406030204" pitchFamily="18" charset="0"/>
                                    <a:cs typeface="Gill Sans" panose="020B0502020104020203" pitchFamily="34" charset="-79"/>
                                  </a:rPr>
                                </m:ctrlPr>
                              </m:radPr>
                              <m:deg/>
                              <m:e>
                                <m:r>
                                  <a:rPr lang="en-US" sz="2800" b="0" i="1" smtClean="0">
                                    <a:solidFill>
                                      <a:srgbClr val="7030A0"/>
                                    </a:solidFill>
                                    <a:latin typeface="Cambria Math" panose="02040503050406030204" pitchFamily="18" charset="0"/>
                                    <a:ea typeface="Cambria Math" panose="02040503050406030204" pitchFamily="18" charset="0"/>
                                    <a:cs typeface="Gill Sans" panose="020B0502020104020203" pitchFamily="34" charset="-79"/>
                                  </a:rPr>
                                  <m:t>𝛿</m:t>
                                </m:r>
                              </m:e>
                            </m:rad>
                          </m:den>
                        </m:f>
                        <m:r>
                          <a:rPr lang="en-US" sz="2800" b="0" i="1" smtClean="0">
                            <a:solidFill>
                              <a:srgbClr val="7030A0"/>
                            </a:solidFill>
                            <a:latin typeface="Cambria Math" panose="02040503050406030204" pitchFamily="18" charset="0"/>
                            <a:ea typeface="Cambria Math" panose="02040503050406030204" pitchFamily="18" charset="0"/>
                            <a:cs typeface="Gill Sans" panose="020B0502020104020203" pitchFamily="34" charset="-79"/>
                          </a:rPr>
                          <m:t> </m:t>
                        </m:r>
                      </m:e>
                    </m:d>
                  </m:oMath>
                </a14:m>
                <a:r>
                  <a:rPr lang="en-US" sz="2800" i="1" dirty="0">
                    <a:solidFill>
                      <a:srgbClr val="7030A0"/>
                    </a:solidFill>
                    <a:latin typeface="Gill Sans" panose="020B0502020104020203" pitchFamily="34" charset="-79"/>
                    <a:ea typeface="Cambria Math" panose="02040503050406030204" pitchFamily="18" charset="0"/>
                    <a:cs typeface="Gill Sans" panose="020B0502020104020203" pitchFamily="34" charset="-79"/>
                  </a:rPr>
                  <a:t> hyperplanes are needed</a:t>
                </a:r>
              </a:p>
            </p:txBody>
          </p:sp>
        </mc:Choice>
        <mc:Fallback xmlns="">
          <p:sp>
            <p:nvSpPr>
              <p:cNvPr id="13" name="Rectangle 12">
                <a:extLst>
                  <a:ext uri="{FF2B5EF4-FFF2-40B4-BE49-F238E27FC236}">
                    <a16:creationId xmlns:a16="http://schemas.microsoft.com/office/drawing/2014/main" id="{60CD07E9-D259-D04E-BD46-3057F17FA2B6}"/>
                  </a:ext>
                </a:extLst>
              </p:cNvPr>
              <p:cNvSpPr>
                <a:spLocks noRot="1" noChangeAspect="1" noMove="1" noResize="1" noEditPoints="1" noAdjustHandles="1" noChangeArrowheads="1" noChangeShapeType="1" noTextEdit="1"/>
              </p:cNvSpPr>
              <p:nvPr/>
            </p:nvSpPr>
            <p:spPr>
              <a:xfrm>
                <a:off x="3109639" y="5913432"/>
                <a:ext cx="5972724" cy="745269"/>
              </a:xfrm>
              <a:prstGeom prst="rect">
                <a:avLst/>
              </a:prstGeom>
              <a:blipFill>
                <a:blip r:embed="rId7"/>
                <a:stretch>
                  <a:fillRect l="-1483" r="-1483" b="-6667"/>
                </a:stretch>
              </a:blipFill>
            </p:spPr>
            <p:txBody>
              <a:bodyPr/>
              <a:lstStyle/>
              <a:p>
                <a:r>
                  <a:rPr lang="en-US">
                    <a:noFill/>
                  </a:rPr>
                  <a:t> </a:t>
                </a:r>
              </a:p>
            </p:txBody>
          </p:sp>
        </mc:Fallback>
      </mc:AlternateContent>
    </p:spTree>
    <p:extLst>
      <p:ext uri="{BB962C8B-B14F-4D97-AF65-F5344CB8AC3E}">
        <p14:creationId xmlns:p14="http://schemas.microsoft.com/office/powerpoint/2010/main" val="321195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DFB0E-AE0E-A84A-851E-D7EC6394E09B}"/>
              </a:ext>
            </a:extLst>
          </p:cNvPr>
          <p:cNvSpPr>
            <a:spLocks noGrp="1"/>
          </p:cNvSpPr>
          <p:nvPr>
            <p:ph type="title"/>
          </p:nvPr>
        </p:nvSpPr>
        <p:spPr/>
        <p:txBody>
          <a:bodyPr/>
          <a:lstStyle/>
          <a:p>
            <a:r>
              <a:rPr lang="en-US" altLang="en-US" dirty="0">
                <a:solidFill>
                  <a:srgbClr val="0070C0"/>
                </a:solidFill>
              </a:rPr>
              <a:t>Experiments</a:t>
            </a:r>
            <a:endParaRPr lang="en-US" dirty="0"/>
          </a:p>
        </p:txBody>
      </p:sp>
      <p:pic>
        <p:nvPicPr>
          <p:cNvPr id="7" name="Content Placeholder 6">
            <a:extLst>
              <a:ext uri="{FF2B5EF4-FFF2-40B4-BE49-F238E27FC236}">
                <a16:creationId xmlns:a16="http://schemas.microsoft.com/office/drawing/2014/main" id="{106E35B7-7A12-D745-93CC-1B7C80DE16D8}"/>
              </a:ext>
            </a:extLst>
          </p:cNvPr>
          <p:cNvPicPr>
            <a:picLocks noGrp="1" noChangeAspect="1"/>
          </p:cNvPicPr>
          <p:nvPr>
            <p:ph idx="1"/>
          </p:nvPr>
        </p:nvPicPr>
        <p:blipFill>
          <a:blip r:embed="rId2"/>
          <a:stretch>
            <a:fillRect/>
          </a:stretch>
        </p:blipFill>
        <p:spPr>
          <a:xfrm>
            <a:off x="7007151" y="1690688"/>
            <a:ext cx="4649715" cy="4351338"/>
          </a:xfrm>
        </p:spPr>
      </p:pic>
      <p:sp>
        <p:nvSpPr>
          <p:cNvPr id="10" name="Content Placeholder 2">
            <a:extLst>
              <a:ext uri="{FF2B5EF4-FFF2-40B4-BE49-F238E27FC236}">
                <a16:creationId xmlns:a16="http://schemas.microsoft.com/office/drawing/2014/main" id="{A28969E2-3B81-0049-9D2F-4F9891E7E3C2}"/>
              </a:ext>
            </a:extLst>
          </p:cNvPr>
          <p:cNvSpPr txBox="1">
            <a:spLocks/>
          </p:cNvSpPr>
          <p:nvPr/>
        </p:nvSpPr>
        <p:spPr>
          <a:xfrm>
            <a:off x="838200" y="1535699"/>
            <a:ext cx="6472017"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Gill Sans Light" panose="020B0302020104020203" pitchFamily="34" charset="-79"/>
                <a:cs typeface="Gill Sans Light" panose="020B0302020104020203" pitchFamily="34" charset="-79"/>
              </a:rPr>
              <a:t>We ran our memorization algorithm on MNIST</a:t>
            </a:r>
          </a:p>
          <a:p>
            <a:endParaRPr lang="en-US" sz="2400" dirty="0">
              <a:latin typeface="Gill Sans Light" panose="020B0302020104020203" pitchFamily="34" charset="-79"/>
              <a:cs typeface="Gill Sans Light" panose="020B0302020104020203" pitchFamily="34" charset="-79"/>
            </a:endParaRPr>
          </a:p>
          <a:p>
            <a:r>
              <a:rPr lang="en-US" sz="2400" dirty="0">
                <a:latin typeface="Gill Sans Light" panose="020B0302020104020203" pitchFamily="34" charset="-79"/>
                <a:cs typeface="Gill Sans Light" panose="020B0302020104020203" pitchFamily="34" charset="-79"/>
              </a:rPr>
              <a:t>We see some generalization</a:t>
            </a:r>
          </a:p>
          <a:p>
            <a:pPr lvl="1"/>
            <a:r>
              <a:rPr lang="en-US" sz="2000" dirty="0">
                <a:latin typeface="Gill Sans Light" panose="020B0302020104020203" pitchFamily="34" charset="-79"/>
                <a:cs typeface="Gill Sans Light" panose="020B0302020104020203" pitchFamily="34" charset="-79"/>
              </a:rPr>
              <a:t>We can train deep threshold networks without SGD</a:t>
            </a:r>
          </a:p>
          <a:p>
            <a:endParaRPr lang="en-US" sz="2400" dirty="0">
              <a:latin typeface="Gill Sans Light" panose="020B0302020104020203" pitchFamily="34" charset="-79"/>
              <a:cs typeface="Gill Sans Light" panose="020B0302020104020203" pitchFamily="34" charset="-79"/>
            </a:endParaRPr>
          </a:p>
          <a:p>
            <a:r>
              <a:rPr lang="en-US" sz="2400" dirty="0">
                <a:latin typeface="Gill Sans Light" panose="020B0302020104020203" pitchFamily="34" charset="-79"/>
                <a:cs typeface="Gill Sans Light" panose="020B0302020104020203" pitchFamily="34" charset="-79"/>
              </a:rPr>
              <a:t>Interestingly, if we naïvely increase our network capacity, then overfitting hurts generalization.</a:t>
            </a:r>
          </a:p>
          <a:p>
            <a:endParaRPr lang="en-US" sz="2400" dirty="0">
              <a:latin typeface="Gill Sans Light" panose="020B0302020104020203" pitchFamily="34" charset="-79"/>
              <a:cs typeface="Gill Sans Light" panose="020B0302020104020203" pitchFamily="34" charset="-79"/>
            </a:endParaRPr>
          </a:p>
          <a:p>
            <a:r>
              <a:rPr lang="en-US" sz="2400" dirty="0">
                <a:latin typeface="Gill Sans Light" panose="020B0302020104020203" pitchFamily="34" charset="-79"/>
                <a:cs typeface="Gill Sans Light" panose="020B0302020104020203" pitchFamily="34" charset="-79"/>
              </a:rPr>
              <a:t>We believe at the correct capacity, our network starts behaving like nearest </a:t>
            </a:r>
            <a:r>
              <a:rPr lang="en-US" sz="2400">
                <a:latin typeface="Gill Sans Light" panose="020B0302020104020203" pitchFamily="34" charset="-79"/>
                <a:cs typeface="Gill Sans Light" panose="020B0302020104020203" pitchFamily="34" charset="-79"/>
              </a:rPr>
              <a:t>neighbor classifier.</a:t>
            </a:r>
            <a:endParaRPr lang="en-US" sz="2400" dirty="0">
              <a:latin typeface="Gill Sans Light" panose="020B0302020104020203" pitchFamily="34" charset="-79"/>
              <a:cs typeface="Gill Sans Light" panose="020B0302020104020203" pitchFamily="34" charset="-79"/>
            </a:endParaRPr>
          </a:p>
          <a:p>
            <a:pPr marL="457200" lvl="1" indent="0">
              <a:buNone/>
            </a:pPr>
            <a:endParaRPr lang="en-US" sz="2000" dirty="0">
              <a:latin typeface="Gill Sans Light" panose="020B0302020104020203" pitchFamily="34" charset="-79"/>
              <a:cs typeface="Gill Sans Light" panose="020B0302020104020203" pitchFamily="34" charset="-79"/>
            </a:endParaRPr>
          </a:p>
          <a:p>
            <a:endParaRPr lang="en-US" sz="2400" dirty="0">
              <a:latin typeface="Gill Sans Light" panose="020B0302020104020203" pitchFamily="34" charset="-79"/>
              <a:cs typeface="Gill Sans Light" panose="020B0302020104020203" pitchFamily="34" charset="-79"/>
            </a:endParaRPr>
          </a:p>
        </p:txBody>
      </p:sp>
      <p:sp>
        <p:nvSpPr>
          <p:cNvPr id="11" name="TextBox 10">
            <a:extLst>
              <a:ext uri="{FF2B5EF4-FFF2-40B4-BE49-F238E27FC236}">
                <a16:creationId xmlns:a16="http://schemas.microsoft.com/office/drawing/2014/main" id="{C08F5655-5C66-ED46-9353-3B1116BE90E6}"/>
              </a:ext>
            </a:extLst>
          </p:cNvPr>
          <p:cNvSpPr txBox="1"/>
          <p:nvPr/>
        </p:nvSpPr>
        <p:spPr>
          <a:xfrm>
            <a:off x="9017000" y="6012349"/>
            <a:ext cx="1302729" cy="369332"/>
          </a:xfrm>
          <a:prstGeom prst="rect">
            <a:avLst/>
          </a:prstGeom>
          <a:noFill/>
        </p:spPr>
        <p:txBody>
          <a:bodyPr wrap="none" rtlCol="0">
            <a:spAutoFit/>
          </a:bodyPr>
          <a:lstStyle/>
          <a:p>
            <a:r>
              <a:rPr lang="en-US" dirty="0"/>
              <a:t>of first layer</a:t>
            </a:r>
          </a:p>
        </p:txBody>
      </p:sp>
    </p:spTree>
    <p:extLst>
      <p:ext uri="{BB962C8B-B14F-4D97-AF65-F5344CB8AC3E}">
        <p14:creationId xmlns:p14="http://schemas.microsoft.com/office/powerpoint/2010/main" val="213112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820D-A612-7247-862C-ACEFDD789C39}"/>
              </a:ext>
            </a:extLst>
          </p:cNvPr>
          <p:cNvSpPr>
            <a:spLocks noGrp="1"/>
          </p:cNvSpPr>
          <p:nvPr>
            <p:ph type="title"/>
          </p:nvPr>
        </p:nvSpPr>
        <p:spPr/>
        <p:txBody>
          <a:bodyPr/>
          <a:lstStyle/>
          <a:p>
            <a:r>
              <a:rPr lang="en-US" dirty="0">
                <a:solidFill>
                  <a:srgbClr val="0070C0"/>
                </a:solidFill>
              </a:rPr>
              <a:t>References</a:t>
            </a:r>
          </a:p>
        </p:txBody>
      </p:sp>
      <p:sp>
        <p:nvSpPr>
          <p:cNvPr id="3" name="Content Placeholder 2">
            <a:extLst>
              <a:ext uri="{FF2B5EF4-FFF2-40B4-BE49-F238E27FC236}">
                <a16:creationId xmlns:a16="http://schemas.microsoft.com/office/drawing/2014/main" id="{725B2418-8226-C14D-A450-4444D05B4A14}"/>
              </a:ext>
            </a:extLst>
          </p:cNvPr>
          <p:cNvSpPr>
            <a:spLocks noGrp="1"/>
          </p:cNvSpPr>
          <p:nvPr>
            <p:ph idx="1"/>
          </p:nvPr>
        </p:nvSpPr>
        <p:spPr/>
        <p:txBody>
          <a:bodyPr>
            <a:normAutofit/>
          </a:bodyPr>
          <a:lstStyle/>
          <a:p>
            <a:r>
              <a:rPr lang="en-US" sz="1800" dirty="0">
                <a:latin typeface="Gill Sans Light" panose="020B0302020104020203" pitchFamily="34" charset="-79"/>
                <a:cs typeface="Gill Sans Light" panose="020B0302020104020203" pitchFamily="34" charset="-79"/>
              </a:rPr>
              <a:t>Thomas M Cover. Geometrical and statistical properties of systems of linear inequalities with applications in pattern recognition. 1965.</a:t>
            </a:r>
          </a:p>
          <a:p>
            <a:r>
              <a:rPr lang="en-US" sz="1800" dirty="0">
                <a:latin typeface="Gill Sans Light" panose="020B0302020104020203" pitchFamily="34" charset="-79"/>
                <a:cs typeface="Gill Sans Light" panose="020B0302020104020203" pitchFamily="34" charset="-79"/>
              </a:rPr>
              <a:t>Eric B Baum. On the capabilities of multilayer perceptrons. 1988.</a:t>
            </a:r>
          </a:p>
          <a:p>
            <a:r>
              <a:rPr lang="en-US" sz="1800" dirty="0" err="1">
                <a:latin typeface="Gill Sans Light" panose="020B0302020104020203" pitchFamily="34" charset="-79"/>
                <a:cs typeface="Gill Sans Light" panose="020B0302020104020203" pitchFamily="34" charset="-79"/>
              </a:rPr>
              <a:t>Chiyuan</a:t>
            </a:r>
            <a:r>
              <a:rPr lang="en-US" sz="1800" dirty="0">
                <a:latin typeface="Gill Sans Light" panose="020B0302020104020203" pitchFamily="34" charset="-79"/>
                <a:cs typeface="Gill Sans Light" panose="020B0302020104020203" pitchFamily="34" charset="-79"/>
              </a:rPr>
              <a:t> Zhang, </a:t>
            </a:r>
            <a:r>
              <a:rPr lang="en-US" sz="1800" dirty="0" err="1">
                <a:latin typeface="Gill Sans Light" panose="020B0302020104020203" pitchFamily="34" charset="-79"/>
                <a:cs typeface="Gill Sans Light" panose="020B0302020104020203" pitchFamily="34" charset="-79"/>
              </a:rPr>
              <a:t>Samy</a:t>
            </a:r>
            <a:r>
              <a:rPr lang="en-US" sz="1800" dirty="0">
                <a:latin typeface="Gill Sans Light" panose="020B0302020104020203" pitchFamily="34" charset="-79"/>
                <a:cs typeface="Gill Sans Light" panose="020B0302020104020203" pitchFamily="34" charset="-79"/>
              </a:rPr>
              <a:t> </a:t>
            </a:r>
            <a:r>
              <a:rPr lang="en-US" sz="1800" dirty="0" err="1">
                <a:latin typeface="Gill Sans Light" panose="020B0302020104020203" pitchFamily="34" charset="-79"/>
                <a:cs typeface="Gill Sans Light" panose="020B0302020104020203" pitchFamily="34" charset="-79"/>
              </a:rPr>
              <a:t>Bengio</a:t>
            </a:r>
            <a:r>
              <a:rPr lang="en-US" sz="1800" dirty="0">
                <a:latin typeface="Gill Sans Light" panose="020B0302020104020203" pitchFamily="34" charset="-79"/>
                <a:cs typeface="Gill Sans Light" panose="020B0302020104020203" pitchFamily="34" charset="-79"/>
              </a:rPr>
              <a:t>, Moritz Hardt, Benjamin </a:t>
            </a:r>
            <a:r>
              <a:rPr lang="en-US" sz="1800" dirty="0" err="1">
                <a:latin typeface="Gill Sans Light" panose="020B0302020104020203" pitchFamily="34" charset="-79"/>
                <a:cs typeface="Gill Sans Light" panose="020B0302020104020203" pitchFamily="34" charset="-79"/>
              </a:rPr>
              <a:t>Recht</a:t>
            </a:r>
            <a:r>
              <a:rPr lang="en-US" sz="1800" dirty="0">
                <a:latin typeface="Gill Sans Light" panose="020B0302020104020203" pitchFamily="34" charset="-79"/>
                <a:cs typeface="Gill Sans Light" panose="020B0302020104020203" pitchFamily="34" charset="-79"/>
              </a:rPr>
              <a:t>, and Oriol </a:t>
            </a:r>
            <a:r>
              <a:rPr lang="en-US" sz="1800" dirty="0" err="1">
                <a:latin typeface="Gill Sans Light" panose="020B0302020104020203" pitchFamily="34" charset="-79"/>
                <a:cs typeface="Gill Sans Light" panose="020B0302020104020203" pitchFamily="34" charset="-79"/>
              </a:rPr>
              <a:t>Vinyals</a:t>
            </a:r>
            <a:r>
              <a:rPr lang="en-US" sz="1800" dirty="0">
                <a:latin typeface="Gill Sans Light" panose="020B0302020104020203" pitchFamily="34" charset="-79"/>
                <a:cs typeface="Gill Sans Light" panose="020B0302020104020203" pitchFamily="34" charset="-79"/>
              </a:rPr>
              <a:t>. Understanding deep learning requires rethinking generalization. 2017.</a:t>
            </a:r>
          </a:p>
          <a:p>
            <a:r>
              <a:rPr lang="en-US" sz="1800" dirty="0" err="1">
                <a:latin typeface="Gill Sans Light" panose="020B0302020104020203" pitchFamily="34" charset="-79"/>
                <a:cs typeface="Gill Sans Light" panose="020B0302020104020203" pitchFamily="34" charset="-79"/>
              </a:rPr>
              <a:t>Sejun</a:t>
            </a:r>
            <a:r>
              <a:rPr lang="en-US" sz="1800" dirty="0">
                <a:latin typeface="Gill Sans Light" panose="020B0302020104020203" pitchFamily="34" charset="-79"/>
                <a:cs typeface="Gill Sans Light" panose="020B0302020104020203" pitchFamily="34" charset="-79"/>
              </a:rPr>
              <a:t> Park, </a:t>
            </a:r>
            <a:r>
              <a:rPr lang="en-US" sz="1800" dirty="0" err="1">
                <a:latin typeface="Gill Sans Light" panose="020B0302020104020203" pitchFamily="34" charset="-79"/>
                <a:cs typeface="Gill Sans Light" panose="020B0302020104020203" pitchFamily="34" charset="-79"/>
              </a:rPr>
              <a:t>Jaeho</a:t>
            </a:r>
            <a:r>
              <a:rPr lang="en-US" sz="1800" dirty="0">
                <a:latin typeface="Gill Sans Light" panose="020B0302020104020203" pitchFamily="34" charset="-79"/>
                <a:cs typeface="Gill Sans Light" panose="020B0302020104020203" pitchFamily="34" charset="-79"/>
              </a:rPr>
              <a:t> Lee, </a:t>
            </a:r>
            <a:r>
              <a:rPr lang="en-US" sz="1800" dirty="0" err="1">
                <a:latin typeface="Gill Sans Light" panose="020B0302020104020203" pitchFamily="34" charset="-79"/>
                <a:cs typeface="Gill Sans Light" panose="020B0302020104020203" pitchFamily="34" charset="-79"/>
              </a:rPr>
              <a:t>Chulhee</a:t>
            </a:r>
            <a:r>
              <a:rPr lang="en-US" sz="1800" dirty="0">
                <a:latin typeface="Gill Sans Light" panose="020B0302020104020203" pitchFamily="34" charset="-79"/>
                <a:cs typeface="Gill Sans Light" panose="020B0302020104020203" pitchFamily="34" charset="-79"/>
              </a:rPr>
              <a:t> Yun, and </a:t>
            </a:r>
            <a:r>
              <a:rPr lang="en-US" sz="1800" dirty="0" err="1">
                <a:latin typeface="Gill Sans Light" panose="020B0302020104020203" pitchFamily="34" charset="-79"/>
                <a:cs typeface="Gill Sans Light" panose="020B0302020104020203" pitchFamily="34" charset="-79"/>
              </a:rPr>
              <a:t>Jinwoo</a:t>
            </a:r>
            <a:r>
              <a:rPr lang="en-US" sz="1800" dirty="0">
                <a:latin typeface="Gill Sans Light" panose="020B0302020104020203" pitchFamily="34" charset="-79"/>
                <a:cs typeface="Gill Sans Light" panose="020B0302020104020203" pitchFamily="34" charset="-79"/>
              </a:rPr>
              <a:t> Shin. Provable memorization via deep neural networks using sub-linear parameters. 2020.</a:t>
            </a:r>
          </a:p>
          <a:p>
            <a:r>
              <a:rPr lang="en-US" sz="1800" dirty="0">
                <a:latin typeface="Gill Sans Light" panose="020B0302020104020203" pitchFamily="34" charset="-79"/>
                <a:cs typeface="Gill Sans Light" panose="020B0302020104020203" pitchFamily="34" charset="-79"/>
              </a:rPr>
              <a:t>Sébastien </a:t>
            </a:r>
            <a:r>
              <a:rPr lang="en-US" sz="1800" dirty="0" err="1">
                <a:latin typeface="Gill Sans Light" panose="020B0302020104020203" pitchFamily="34" charset="-79"/>
                <a:cs typeface="Gill Sans Light" panose="020B0302020104020203" pitchFamily="34" charset="-79"/>
              </a:rPr>
              <a:t>Bubeck</a:t>
            </a:r>
            <a:r>
              <a:rPr lang="en-US" sz="1800" dirty="0">
                <a:latin typeface="Gill Sans Light" panose="020B0302020104020203" pitchFamily="34" charset="-79"/>
                <a:cs typeface="Gill Sans Light" panose="020B0302020104020203" pitchFamily="34" charset="-79"/>
              </a:rPr>
              <a:t>, </a:t>
            </a:r>
            <a:r>
              <a:rPr lang="en-US" sz="1800" dirty="0" err="1">
                <a:latin typeface="Gill Sans Light" panose="020B0302020104020203" pitchFamily="34" charset="-79"/>
                <a:cs typeface="Gill Sans Light" panose="020B0302020104020203" pitchFamily="34" charset="-79"/>
              </a:rPr>
              <a:t>Yuanzhi</a:t>
            </a:r>
            <a:r>
              <a:rPr lang="en-US" sz="1800" dirty="0">
                <a:latin typeface="Gill Sans Light" panose="020B0302020104020203" pitchFamily="34" charset="-79"/>
                <a:cs typeface="Gill Sans Light" panose="020B0302020104020203" pitchFamily="34" charset="-79"/>
              </a:rPr>
              <a:t> Li, and Dheeraj M. Nagaraj. A law of robustness for two-layers neural networks. 2021.</a:t>
            </a:r>
          </a:p>
          <a:p>
            <a:r>
              <a:rPr lang="en-US" sz="1800" dirty="0">
                <a:latin typeface="Gill Sans Light" panose="020B0302020104020203" pitchFamily="34" charset="-79"/>
                <a:cs typeface="Gill Sans Light" panose="020B0302020104020203" pitchFamily="34" charset="-79"/>
              </a:rPr>
              <a:t>Roman </a:t>
            </a:r>
            <a:r>
              <a:rPr lang="en-US" sz="1800" dirty="0" err="1">
                <a:latin typeface="Gill Sans Light" panose="020B0302020104020203" pitchFamily="34" charset="-79"/>
                <a:cs typeface="Gill Sans Light" panose="020B0302020104020203" pitchFamily="34" charset="-79"/>
              </a:rPr>
              <a:t>Vershynin</a:t>
            </a:r>
            <a:r>
              <a:rPr lang="en-US" sz="1800" dirty="0">
                <a:latin typeface="Gill Sans Light" panose="020B0302020104020203" pitchFamily="34" charset="-79"/>
                <a:cs typeface="Gill Sans Light" panose="020B0302020104020203" pitchFamily="34" charset="-79"/>
              </a:rPr>
              <a:t>. Memory capacity of neural networks with threshold and rectified linear unit activations. 2020.</a:t>
            </a:r>
          </a:p>
          <a:p>
            <a:r>
              <a:rPr lang="en-US" sz="1800" dirty="0">
                <a:latin typeface="Gill Sans Light" panose="020B0302020104020203" pitchFamily="34" charset="-79"/>
                <a:cs typeface="Gill Sans Light" panose="020B0302020104020203" pitchFamily="34" charset="-79"/>
              </a:rPr>
              <a:t>Eric B Baum. What size net gives valid generalization. 1989.</a:t>
            </a:r>
          </a:p>
        </p:txBody>
      </p:sp>
      <p:sp>
        <p:nvSpPr>
          <p:cNvPr id="5" name="Rectangle 4">
            <a:extLst>
              <a:ext uri="{FF2B5EF4-FFF2-40B4-BE49-F238E27FC236}">
                <a16:creationId xmlns:a16="http://schemas.microsoft.com/office/drawing/2014/main" id="{E90C019E-92A9-A144-8417-6670B09BE5C5}"/>
              </a:ext>
            </a:extLst>
          </p:cNvPr>
          <p:cNvSpPr/>
          <p:nvPr/>
        </p:nvSpPr>
        <p:spPr>
          <a:xfrm>
            <a:off x="5251061" y="5913432"/>
            <a:ext cx="1689886" cy="523220"/>
          </a:xfrm>
          <a:prstGeom prst="rect">
            <a:avLst/>
          </a:prstGeom>
        </p:spPr>
        <p:txBody>
          <a:bodyPr wrap="none">
            <a:spAutoFit/>
          </a:bodyPr>
          <a:lstStyle/>
          <a:p>
            <a:pPr algn="ctr"/>
            <a:r>
              <a:rPr lang="en-US" sz="2800" i="1" dirty="0">
                <a:solidFill>
                  <a:srgbClr val="7030A0"/>
                </a:solidFill>
                <a:latin typeface="Gill Sans" panose="020B0502020104020203" pitchFamily="34" charset="-79"/>
                <a:ea typeface="Cambria Math" panose="02040503050406030204" pitchFamily="18" charset="0"/>
                <a:cs typeface="Gill Sans" panose="020B0502020104020203" pitchFamily="34" charset="-79"/>
              </a:rPr>
              <a:t>Thank you!</a:t>
            </a:r>
          </a:p>
        </p:txBody>
      </p:sp>
    </p:spTree>
    <p:extLst>
      <p:ext uri="{BB962C8B-B14F-4D97-AF65-F5344CB8AC3E}">
        <p14:creationId xmlns:p14="http://schemas.microsoft.com/office/powerpoint/2010/main" val="279836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351C-CAFF-3447-9518-1BF0B685B7A5}"/>
              </a:ext>
            </a:extLst>
          </p:cNvPr>
          <p:cNvSpPr>
            <a:spLocks noGrp="1"/>
          </p:cNvSpPr>
          <p:nvPr>
            <p:ph type="title"/>
          </p:nvPr>
        </p:nvSpPr>
        <p:spPr/>
        <p:txBody>
          <a:bodyPr/>
          <a:lstStyle/>
          <a:p>
            <a:r>
              <a:rPr lang="en-US" altLang="en-US" dirty="0">
                <a:solidFill>
                  <a:srgbClr val="0070C0"/>
                </a:solidFill>
              </a:rPr>
              <a:t>Memorization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2E6152-97F5-834A-A843-AE164FAD2445}"/>
                  </a:ext>
                </a:extLst>
              </p:cNvPr>
              <p:cNvSpPr>
                <a:spLocks noGrp="1"/>
              </p:cNvSpPr>
              <p:nvPr>
                <p:ph idx="1"/>
              </p:nvPr>
            </p:nvSpPr>
            <p:spPr>
              <a:xfrm>
                <a:off x="408451" y="1605466"/>
                <a:ext cx="11679045" cy="4887409"/>
              </a:xfrm>
            </p:spPr>
            <p:txBody>
              <a:bodyPr>
                <a:normAutofit/>
              </a:bodyPr>
              <a:lstStyle/>
              <a:p>
                <a:r>
                  <a:rPr lang="en-US" sz="2600" dirty="0">
                    <a:latin typeface="Gill Sans Light" panose="020B0302020104020203" pitchFamily="34" charset="-79"/>
                    <a:cs typeface="Gill Sans Light" panose="020B0302020104020203" pitchFamily="34" charset="-79"/>
                  </a:rPr>
                  <a:t>A neural network </a:t>
                </a:r>
                <a14:m>
                  <m:oMath xmlns:m="http://schemas.openxmlformats.org/officeDocument/2006/math">
                    <m:sSub>
                      <m:sSubPr>
                        <m:ctrlPr>
                          <a:rPr lang="en-US" sz="2600" b="0" i="1" smtClean="0">
                            <a:latin typeface="Cambria Math" panose="02040503050406030204" pitchFamily="18" charset="0"/>
                            <a:cs typeface="Gill Sans Light" panose="020B0302020104020203" pitchFamily="34" charset="-79"/>
                          </a:rPr>
                        </m:ctrlPr>
                      </m:sSubPr>
                      <m:e>
                        <m:r>
                          <a:rPr lang="en-US" sz="2600" i="1">
                            <a:latin typeface="Cambria Math" panose="02040503050406030204" pitchFamily="18" charset="0"/>
                            <a:cs typeface="Gill Sans Light" panose="020B0302020104020203" pitchFamily="34" charset="-79"/>
                          </a:rPr>
                          <m:t>𝑓</m:t>
                        </m:r>
                      </m:e>
                      <m:sub>
                        <m:r>
                          <a:rPr lang="en-US" sz="2600" b="0" i="1" smtClean="0">
                            <a:latin typeface="Cambria Math" panose="02040503050406030204" pitchFamily="18" charset="0"/>
                            <a:cs typeface="Gill Sans Light" panose="020B0302020104020203" pitchFamily="34" charset="-79"/>
                          </a:rPr>
                          <m:t>𝑊</m:t>
                        </m:r>
                      </m:sub>
                    </m:sSub>
                  </m:oMath>
                </a14:m>
                <a:r>
                  <a:rPr lang="en-US" sz="2600" dirty="0">
                    <a:latin typeface="Gill Sans Light" panose="020B0302020104020203" pitchFamily="34" charset="-79"/>
                    <a:cs typeface="Gill Sans Light" panose="020B0302020104020203" pitchFamily="34" charset="-79"/>
                  </a:rPr>
                  <a:t>, with parameters </a:t>
                </a:r>
                <a14:m>
                  <m:oMath xmlns:m="http://schemas.openxmlformats.org/officeDocument/2006/math">
                    <m:r>
                      <a:rPr lang="en-US" sz="2600" b="0" i="1" smtClean="0">
                        <a:latin typeface="Cambria Math" panose="02040503050406030204" pitchFamily="18" charset="0"/>
                        <a:cs typeface="Gill Sans Light" panose="020B0302020104020203" pitchFamily="34" charset="-79"/>
                      </a:rPr>
                      <m:t>𝑊</m:t>
                    </m:r>
                  </m:oMath>
                </a14:m>
                <a:r>
                  <a:rPr lang="en-US" sz="2600" dirty="0">
                    <a:latin typeface="Gill Sans Light" panose="020B0302020104020203" pitchFamily="34" charset="-79"/>
                    <a:cs typeface="Gill Sans Light" panose="020B0302020104020203" pitchFamily="34" charset="-79"/>
                  </a:rPr>
                  <a:t> interpolates a labelled dataset </a:t>
                </a:r>
                <a14:m>
                  <m:oMath xmlns:m="http://schemas.openxmlformats.org/officeDocument/2006/math">
                    <m:sSubSup>
                      <m:sSubSupPr>
                        <m:ctrlPr>
                          <a:rPr lang="en-US" sz="2600" i="1">
                            <a:latin typeface="Cambria Math" panose="02040503050406030204" pitchFamily="18" charset="0"/>
                            <a:cs typeface="Gill Sans Light" panose="020B0302020104020203" pitchFamily="34" charset="-79"/>
                          </a:rPr>
                        </m:ctrlPr>
                      </m:sSubSupPr>
                      <m:e>
                        <m:d>
                          <m:dPr>
                            <m:begChr m:val="{"/>
                            <m:endChr m:val="}"/>
                            <m:ctrlPr>
                              <a:rPr lang="en-US" sz="2600" i="1">
                                <a:latin typeface="Cambria Math" panose="02040503050406030204" pitchFamily="18" charset="0"/>
                                <a:cs typeface="Gill Sans Light" panose="020B0302020104020203" pitchFamily="34" charset="-79"/>
                              </a:rPr>
                            </m:ctrlPr>
                          </m:dPr>
                          <m:e>
                            <m:sSub>
                              <m:sSubPr>
                                <m:ctrlPr>
                                  <a:rPr lang="en-US" sz="2600" i="1">
                                    <a:latin typeface="Cambria Math" panose="02040503050406030204" pitchFamily="18" charset="0"/>
                                    <a:cs typeface="Gill Sans Light" panose="020B0302020104020203" pitchFamily="34" charset="-79"/>
                                  </a:rPr>
                                </m:ctrlPr>
                              </m:sSubPr>
                              <m:e>
                                <m:r>
                                  <a:rPr lang="en-US" sz="2600" i="1">
                                    <a:latin typeface="Cambria Math" panose="02040503050406030204" pitchFamily="18" charset="0"/>
                                    <a:cs typeface="Gill Sans Light" panose="020B0302020104020203" pitchFamily="34" charset="-79"/>
                                  </a:rPr>
                                  <m:t>𝑥</m:t>
                                </m:r>
                              </m:e>
                              <m:sub>
                                <m:r>
                                  <a:rPr lang="en-US" sz="2600" i="1">
                                    <a:latin typeface="Cambria Math" panose="02040503050406030204" pitchFamily="18" charset="0"/>
                                    <a:cs typeface="Gill Sans Light" panose="020B0302020104020203" pitchFamily="34" charset="-79"/>
                                  </a:rPr>
                                  <m:t>𝑖</m:t>
                                </m:r>
                              </m:sub>
                            </m:sSub>
                            <m:r>
                              <a:rPr lang="en-US" sz="2600" i="1">
                                <a:latin typeface="Cambria Math" panose="02040503050406030204" pitchFamily="18" charset="0"/>
                                <a:cs typeface="Gill Sans Light" panose="020B0302020104020203" pitchFamily="34" charset="-79"/>
                              </a:rPr>
                              <m:t>, </m:t>
                            </m:r>
                            <m:sSub>
                              <m:sSubPr>
                                <m:ctrlPr>
                                  <a:rPr lang="en-US" sz="2600" i="1">
                                    <a:latin typeface="Cambria Math" panose="02040503050406030204" pitchFamily="18" charset="0"/>
                                    <a:cs typeface="Gill Sans Light" panose="020B0302020104020203" pitchFamily="34" charset="-79"/>
                                  </a:rPr>
                                </m:ctrlPr>
                              </m:sSubPr>
                              <m:e>
                                <m:r>
                                  <a:rPr lang="en-US" sz="2600" i="1">
                                    <a:latin typeface="Cambria Math" panose="02040503050406030204" pitchFamily="18" charset="0"/>
                                    <a:cs typeface="Gill Sans Light" panose="020B0302020104020203" pitchFamily="34" charset="-79"/>
                                  </a:rPr>
                                  <m:t>𝑦</m:t>
                                </m:r>
                              </m:e>
                              <m:sub>
                                <m:r>
                                  <a:rPr lang="en-US" sz="2600" i="1">
                                    <a:latin typeface="Cambria Math" panose="02040503050406030204" pitchFamily="18" charset="0"/>
                                    <a:cs typeface="Gill Sans Light" panose="020B0302020104020203" pitchFamily="34" charset="-79"/>
                                  </a:rPr>
                                  <m:t>𝑖</m:t>
                                </m:r>
                              </m:sub>
                            </m:sSub>
                          </m:e>
                        </m:d>
                      </m:e>
                      <m:sub>
                        <m:r>
                          <a:rPr lang="en-US" sz="2600" i="1">
                            <a:latin typeface="Cambria Math" panose="02040503050406030204" pitchFamily="18" charset="0"/>
                            <a:cs typeface="Gill Sans Light" panose="020B0302020104020203" pitchFamily="34" charset="-79"/>
                          </a:rPr>
                          <m:t>𝑖</m:t>
                        </m:r>
                        <m:r>
                          <a:rPr lang="en-US" sz="2600" i="1">
                            <a:latin typeface="Cambria Math" panose="02040503050406030204" pitchFamily="18" charset="0"/>
                            <a:cs typeface="Gill Sans Light" panose="020B0302020104020203" pitchFamily="34" charset="-79"/>
                          </a:rPr>
                          <m:t>=1</m:t>
                        </m:r>
                      </m:sub>
                      <m:sup>
                        <m:r>
                          <a:rPr lang="en-US" sz="2600" i="1">
                            <a:latin typeface="Cambria Math" panose="02040503050406030204" pitchFamily="18" charset="0"/>
                            <a:cs typeface="Gill Sans Light" panose="020B0302020104020203" pitchFamily="34" charset="-79"/>
                          </a:rPr>
                          <m:t>𝑛</m:t>
                        </m:r>
                      </m:sup>
                    </m:sSubSup>
                  </m:oMath>
                </a14:m>
                <a:r>
                  <a:rPr lang="en-US" sz="2600" dirty="0">
                    <a:latin typeface="Gill Sans Light" panose="020B0302020104020203" pitchFamily="34" charset="-79"/>
                    <a:cs typeface="Gill Sans Light" panose="020B0302020104020203" pitchFamily="34" charset="-79"/>
                  </a:rPr>
                  <a:t>, if </a:t>
                </a:r>
                <a:endParaRPr lang="en-US" sz="2600" i="1" dirty="0">
                  <a:latin typeface="Cambria Math" panose="02040503050406030204" pitchFamily="18" charset="0"/>
                  <a:cs typeface="Gill Sans Light" panose="020B0302020104020203" pitchFamily="34" charset="-79"/>
                </a:endParaRP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cs typeface="Gill Sans Light" panose="020B0302020104020203" pitchFamily="34" charset="-79"/>
                        </a:rPr>
                        <m:t>∀</m:t>
                      </m:r>
                      <m:r>
                        <a:rPr lang="en-US" sz="2600" i="1">
                          <a:latin typeface="Cambria Math" panose="02040503050406030204" pitchFamily="18" charset="0"/>
                          <a:cs typeface="Gill Sans Light" panose="020B0302020104020203" pitchFamily="34" charset="-79"/>
                        </a:rPr>
                        <m:t>𝑖</m:t>
                      </m:r>
                      <m:r>
                        <a:rPr lang="en-US" sz="2600" i="1">
                          <a:latin typeface="Cambria Math" panose="02040503050406030204" pitchFamily="18" charset="0"/>
                          <a:cs typeface="Gill Sans Light" panose="020B0302020104020203" pitchFamily="34" charset="-79"/>
                        </a:rPr>
                        <m:t> :</m:t>
                      </m:r>
                      <m:sSub>
                        <m:sSubPr>
                          <m:ctrlPr>
                            <a:rPr lang="en-US" sz="2600" b="0" i="1" smtClean="0">
                              <a:latin typeface="Cambria Math" panose="02040503050406030204" pitchFamily="18" charset="0"/>
                              <a:cs typeface="Gill Sans Light" panose="020B0302020104020203" pitchFamily="34" charset="-79"/>
                            </a:rPr>
                          </m:ctrlPr>
                        </m:sSubPr>
                        <m:e>
                          <m:r>
                            <a:rPr lang="en-US" sz="2600" i="1">
                              <a:latin typeface="Cambria Math" panose="02040503050406030204" pitchFamily="18" charset="0"/>
                              <a:cs typeface="Gill Sans Light" panose="020B0302020104020203" pitchFamily="34" charset="-79"/>
                            </a:rPr>
                            <m:t>𝑓</m:t>
                          </m:r>
                        </m:e>
                        <m:sub>
                          <m:r>
                            <a:rPr lang="en-US" sz="2600" b="0" i="1" smtClean="0">
                              <a:latin typeface="Cambria Math" panose="02040503050406030204" pitchFamily="18" charset="0"/>
                              <a:cs typeface="Gill Sans Light" panose="020B0302020104020203" pitchFamily="34" charset="-79"/>
                            </a:rPr>
                            <m:t>𝑊</m:t>
                          </m:r>
                        </m:sub>
                      </m:sSub>
                      <m:d>
                        <m:dPr>
                          <m:ctrlPr>
                            <a:rPr lang="en-US" sz="2600" i="1">
                              <a:latin typeface="Cambria Math" panose="02040503050406030204" pitchFamily="18" charset="0"/>
                              <a:cs typeface="Gill Sans Light" panose="020B0302020104020203" pitchFamily="34" charset="-79"/>
                            </a:rPr>
                          </m:ctrlPr>
                        </m:dPr>
                        <m:e>
                          <m:sSub>
                            <m:sSubPr>
                              <m:ctrlPr>
                                <a:rPr lang="en-US" sz="2600" i="1">
                                  <a:latin typeface="Cambria Math" panose="02040503050406030204" pitchFamily="18" charset="0"/>
                                  <a:cs typeface="Gill Sans Light" panose="020B0302020104020203" pitchFamily="34" charset="-79"/>
                                </a:rPr>
                              </m:ctrlPr>
                            </m:sSubPr>
                            <m:e>
                              <m:r>
                                <a:rPr lang="en-US" sz="2600" i="1">
                                  <a:latin typeface="Cambria Math" panose="02040503050406030204" pitchFamily="18" charset="0"/>
                                  <a:cs typeface="Gill Sans Light" panose="020B0302020104020203" pitchFamily="34" charset="-79"/>
                                </a:rPr>
                                <m:t>𝑥</m:t>
                              </m:r>
                            </m:e>
                            <m:sub>
                              <m:r>
                                <a:rPr lang="en-US" sz="2600" i="1">
                                  <a:latin typeface="Cambria Math" panose="02040503050406030204" pitchFamily="18" charset="0"/>
                                  <a:cs typeface="Gill Sans Light" panose="020B0302020104020203" pitchFamily="34" charset="-79"/>
                                </a:rPr>
                                <m:t>𝑖</m:t>
                              </m:r>
                            </m:sub>
                          </m:sSub>
                        </m:e>
                      </m:d>
                      <m:r>
                        <a:rPr lang="en-US" sz="2600" i="1">
                          <a:latin typeface="Cambria Math" panose="02040503050406030204" pitchFamily="18" charset="0"/>
                          <a:cs typeface="Gill Sans Light" panose="020B0302020104020203" pitchFamily="34" charset="-79"/>
                        </a:rPr>
                        <m:t>=</m:t>
                      </m:r>
                      <m:sSub>
                        <m:sSubPr>
                          <m:ctrlPr>
                            <a:rPr lang="en-US" sz="2600" i="1">
                              <a:latin typeface="Cambria Math" panose="02040503050406030204" pitchFamily="18" charset="0"/>
                              <a:cs typeface="Gill Sans Light" panose="020B0302020104020203" pitchFamily="34" charset="-79"/>
                            </a:rPr>
                          </m:ctrlPr>
                        </m:sSubPr>
                        <m:e>
                          <m:r>
                            <a:rPr lang="en-US" sz="2600" i="1">
                              <a:latin typeface="Cambria Math" panose="02040503050406030204" pitchFamily="18" charset="0"/>
                              <a:cs typeface="Gill Sans Light" panose="020B0302020104020203" pitchFamily="34" charset="-79"/>
                            </a:rPr>
                            <m:t>𝑦</m:t>
                          </m:r>
                        </m:e>
                        <m:sub>
                          <m:r>
                            <a:rPr lang="en-US" sz="2600" i="1">
                              <a:latin typeface="Cambria Math" panose="02040503050406030204" pitchFamily="18" charset="0"/>
                              <a:cs typeface="Gill Sans Light" panose="020B0302020104020203" pitchFamily="34" charset="-79"/>
                            </a:rPr>
                            <m:t>𝑖</m:t>
                          </m:r>
                        </m:sub>
                      </m:sSub>
                    </m:oMath>
                  </m:oMathPara>
                </a14:m>
                <a:endParaRPr lang="en-US" sz="2600" dirty="0">
                  <a:latin typeface="Gill Sans Light" panose="020B0302020104020203" pitchFamily="34" charset="-79"/>
                  <a:cs typeface="Gill Sans Light" panose="020B0302020104020203" pitchFamily="34" charset="-79"/>
                </a:endParaRPr>
              </a:p>
              <a:p>
                <a:endParaRPr lang="en-US" sz="2600" dirty="0">
                  <a:latin typeface="Gill Sans Light" panose="020B0302020104020203" pitchFamily="34" charset="-79"/>
                  <a:cs typeface="Gill Sans Light" panose="020B0302020104020203" pitchFamily="34" charset="-79"/>
                </a:endParaRPr>
              </a:p>
              <a:p>
                <a:r>
                  <a:rPr lang="en-US" sz="2600" dirty="0">
                    <a:latin typeface="Gill Sans Light" panose="020B0302020104020203" pitchFamily="34" charset="-79"/>
                    <a:cs typeface="Gill Sans Light" panose="020B0302020104020203" pitchFamily="34" charset="-79"/>
                  </a:rPr>
                  <a:t>Modern deep networks can interpolate even randomized labels</a:t>
                </a:r>
              </a:p>
              <a:p>
                <a:endParaRPr lang="en-US" sz="2600" dirty="0">
                  <a:latin typeface="Gill Sans Light" panose="020B0302020104020203" pitchFamily="34" charset="-79"/>
                  <a:cs typeface="Gill Sans Light" panose="020B0302020104020203" pitchFamily="34" charset="-79"/>
                </a:endParaRPr>
              </a:p>
              <a:p>
                <a:r>
                  <a:rPr lang="en-US" sz="2600" dirty="0">
                    <a:latin typeface="Gill Sans Light" panose="020B0302020104020203" pitchFamily="34" charset="-79"/>
                    <a:cs typeface="Gill Sans Light" panose="020B0302020104020203" pitchFamily="34" charset="-79"/>
                  </a:rPr>
                  <a:t>In this work, we explore the theoretical limits of memorization:</a:t>
                </a:r>
                <a:endParaRPr lang="en-US" i="1" dirty="0">
                  <a:solidFill>
                    <a:srgbClr val="7030A0"/>
                  </a:solidFill>
                  <a:latin typeface="Gill Sans" panose="020B0502020104020203" pitchFamily="34" charset="-79"/>
                  <a:cs typeface="Gill Sans" panose="020B0502020104020203" pitchFamily="34" charset="-79"/>
                </a:endParaRPr>
              </a:p>
              <a:p>
                <a:endParaRPr lang="en-US" u="sng" dirty="0">
                  <a:latin typeface="Gill Sans Light" panose="020B0302020104020203" pitchFamily="34" charset="-79"/>
                  <a:cs typeface="Gill Sans Light" panose="020B0302020104020203" pitchFamily="34" charset="-79"/>
                </a:endParaRPr>
              </a:p>
            </p:txBody>
          </p:sp>
        </mc:Choice>
        <mc:Fallback xmlns="">
          <p:sp>
            <p:nvSpPr>
              <p:cNvPr id="3" name="Content Placeholder 2">
                <a:extLst>
                  <a:ext uri="{FF2B5EF4-FFF2-40B4-BE49-F238E27FC236}">
                    <a16:creationId xmlns:a16="http://schemas.microsoft.com/office/drawing/2014/main" id="{DF2E6152-97F5-834A-A843-AE164FAD2445}"/>
                  </a:ext>
                </a:extLst>
              </p:cNvPr>
              <p:cNvSpPr>
                <a:spLocks noGrp="1" noRot="1" noChangeAspect="1" noMove="1" noResize="1" noEditPoints="1" noAdjustHandles="1" noChangeArrowheads="1" noChangeShapeType="1" noTextEdit="1"/>
              </p:cNvSpPr>
              <p:nvPr>
                <p:ph idx="1"/>
              </p:nvPr>
            </p:nvSpPr>
            <p:spPr>
              <a:xfrm>
                <a:off x="408451" y="1605466"/>
                <a:ext cx="11679045" cy="4887409"/>
              </a:xfrm>
              <a:blipFill>
                <a:blip r:embed="rId2"/>
                <a:stretch>
                  <a:fillRect l="-870" t="-2073" r="-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8BAE29A-7EA7-DF45-B347-0BE094941B36}"/>
                  </a:ext>
                </a:extLst>
              </p:cNvPr>
              <p:cNvSpPr/>
              <p:nvPr/>
            </p:nvSpPr>
            <p:spPr>
              <a:xfrm>
                <a:off x="1045029" y="5142892"/>
                <a:ext cx="10308771" cy="956929"/>
              </a:xfrm>
              <a:prstGeom prst="rect">
                <a:avLst/>
              </a:prstGeom>
            </p:spPr>
            <p:txBody>
              <a:bodyPr wrap="square">
                <a:spAutoFit/>
              </a:bodyPr>
              <a:lstStyle/>
              <a:p>
                <a:pPr algn="ctr"/>
                <a:r>
                  <a:rPr lang="en-US" sz="2800" i="1" dirty="0">
                    <a:solidFill>
                      <a:srgbClr val="7030A0"/>
                    </a:solidFill>
                    <a:latin typeface="Gill Sans" panose="020B0502020104020203" pitchFamily="34" charset="-79"/>
                    <a:cs typeface="Gill Sans" panose="020B0502020104020203" pitchFamily="34" charset="-79"/>
                  </a:rPr>
                  <a:t>Def:  A neural network memorizes a dataset </a:t>
                </a:r>
                <a14:m>
                  <m:oMath xmlns:m="http://schemas.openxmlformats.org/officeDocument/2006/math">
                    <m:sSubSup>
                      <m:sSubSupPr>
                        <m:ctrlPr>
                          <a:rPr lang="en-US" sz="2800" i="1">
                            <a:solidFill>
                              <a:srgbClr val="7030A0"/>
                            </a:solidFill>
                            <a:latin typeface="Cambria Math" panose="02040503050406030204" pitchFamily="18" charset="0"/>
                            <a:cs typeface="Gill Sans Light" panose="020B0302020104020203" pitchFamily="34" charset="-79"/>
                          </a:rPr>
                        </m:ctrlPr>
                      </m:sSubSupPr>
                      <m:e>
                        <m:d>
                          <m:dPr>
                            <m:begChr m:val="{"/>
                            <m:endChr m:val="}"/>
                            <m:ctrlPr>
                              <a:rPr lang="en-US" sz="2800" i="1">
                                <a:solidFill>
                                  <a:srgbClr val="7030A0"/>
                                </a:solidFill>
                                <a:latin typeface="Cambria Math" panose="02040503050406030204" pitchFamily="18" charset="0"/>
                                <a:cs typeface="Gill Sans Light" panose="020B0302020104020203" pitchFamily="34" charset="-79"/>
                              </a:rPr>
                            </m:ctrlPr>
                          </m:dPr>
                          <m:e>
                            <m:sSub>
                              <m:sSubPr>
                                <m:ctrlPr>
                                  <a:rPr lang="en-US" sz="2800" i="1">
                                    <a:solidFill>
                                      <a:srgbClr val="7030A0"/>
                                    </a:solidFill>
                                    <a:latin typeface="Cambria Math" panose="02040503050406030204" pitchFamily="18" charset="0"/>
                                    <a:cs typeface="Gill Sans Light" panose="020B0302020104020203" pitchFamily="34" charset="-79"/>
                                  </a:rPr>
                                </m:ctrlPr>
                              </m:sSubPr>
                              <m:e>
                                <m:r>
                                  <a:rPr lang="en-US" sz="2800" i="1">
                                    <a:solidFill>
                                      <a:srgbClr val="7030A0"/>
                                    </a:solidFill>
                                    <a:latin typeface="Cambria Math" panose="02040503050406030204" pitchFamily="18" charset="0"/>
                                    <a:cs typeface="Gill Sans Light" panose="020B0302020104020203" pitchFamily="34" charset="-79"/>
                                  </a:rPr>
                                  <m:t>𝑥</m:t>
                                </m:r>
                              </m:e>
                              <m:sub>
                                <m:r>
                                  <a:rPr lang="en-US" sz="2800" i="1">
                                    <a:solidFill>
                                      <a:srgbClr val="7030A0"/>
                                    </a:solidFill>
                                    <a:latin typeface="Cambria Math" panose="02040503050406030204" pitchFamily="18" charset="0"/>
                                    <a:cs typeface="Gill Sans Light" panose="020B0302020104020203" pitchFamily="34" charset="-79"/>
                                  </a:rPr>
                                  <m:t>𝑖</m:t>
                                </m:r>
                              </m:sub>
                            </m:sSub>
                          </m:e>
                        </m:d>
                      </m:e>
                      <m:sub>
                        <m:r>
                          <a:rPr lang="en-US" sz="2800" i="1">
                            <a:solidFill>
                              <a:srgbClr val="7030A0"/>
                            </a:solidFill>
                            <a:latin typeface="Cambria Math" panose="02040503050406030204" pitchFamily="18" charset="0"/>
                            <a:cs typeface="Gill Sans Light" panose="020B0302020104020203" pitchFamily="34" charset="-79"/>
                          </a:rPr>
                          <m:t>𝑖</m:t>
                        </m:r>
                        <m:r>
                          <a:rPr lang="en-US" sz="2800" i="1">
                            <a:solidFill>
                              <a:srgbClr val="7030A0"/>
                            </a:solidFill>
                            <a:latin typeface="Cambria Math" panose="02040503050406030204" pitchFamily="18" charset="0"/>
                            <a:cs typeface="Gill Sans Light" panose="020B0302020104020203" pitchFamily="34" charset="-79"/>
                          </a:rPr>
                          <m:t>=1</m:t>
                        </m:r>
                      </m:sub>
                      <m:sup>
                        <m:r>
                          <a:rPr lang="en-US" sz="2800" i="1">
                            <a:solidFill>
                              <a:srgbClr val="7030A0"/>
                            </a:solidFill>
                            <a:latin typeface="Cambria Math" panose="02040503050406030204" pitchFamily="18" charset="0"/>
                            <a:cs typeface="Gill Sans Light" panose="020B0302020104020203" pitchFamily="34" charset="-79"/>
                          </a:rPr>
                          <m:t>𝑛</m:t>
                        </m:r>
                      </m:sup>
                    </m:sSubSup>
                  </m:oMath>
                </a14:m>
                <a:r>
                  <a:rPr lang="en-US" sz="2800" i="1" dirty="0">
                    <a:solidFill>
                      <a:srgbClr val="7030A0"/>
                    </a:solidFill>
                    <a:latin typeface="Gill Sans" panose="020B0502020104020203" pitchFamily="34" charset="-79"/>
                    <a:cs typeface="Gill Sans" panose="020B0502020104020203" pitchFamily="34" charset="-79"/>
                  </a:rPr>
                  <a:t>, if for any set of labels </a:t>
                </a:r>
                <a14:m>
                  <m:oMath xmlns:m="http://schemas.openxmlformats.org/officeDocument/2006/math">
                    <m:sSubSup>
                      <m:sSubSupPr>
                        <m:ctrlPr>
                          <a:rPr lang="en-US" sz="2800" i="1">
                            <a:solidFill>
                              <a:srgbClr val="7030A0"/>
                            </a:solidFill>
                            <a:latin typeface="Cambria Math" panose="02040503050406030204" pitchFamily="18" charset="0"/>
                            <a:cs typeface="Gill Sans Light" panose="020B0302020104020203" pitchFamily="34" charset="-79"/>
                          </a:rPr>
                        </m:ctrlPr>
                      </m:sSubSupPr>
                      <m:e>
                        <m:d>
                          <m:dPr>
                            <m:begChr m:val="{"/>
                            <m:endChr m:val="}"/>
                            <m:ctrlPr>
                              <a:rPr lang="en-US" sz="2800" i="1">
                                <a:solidFill>
                                  <a:srgbClr val="7030A0"/>
                                </a:solidFill>
                                <a:latin typeface="Cambria Math" panose="02040503050406030204" pitchFamily="18" charset="0"/>
                                <a:cs typeface="Gill Sans Light" panose="020B0302020104020203" pitchFamily="34" charset="-79"/>
                              </a:rPr>
                            </m:ctrlPr>
                          </m:dPr>
                          <m:e>
                            <m:sSub>
                              <m:sSubPr>
                                <m:ctrlPr>
                                  <a:rPr lang="en-US" sz="2800" i="1">
                                    <a:solidFill>
                                      <a:srgbClr val="7030A0"/>
                                    </a:solidFill>
                                    <a:latin typeface="Cambria Math" panose="02040503050406030204" pitchFamily="18" charset="0"/>
                                    <a:cs typeface="Gill Sans Light" panose="020B0302020104020203" pitchFamily="34" charset="-79"/>
                                  </a:rPr>
                                </m:ctrlPr>
                              </m:sSubPr>
                              <m:e>
                                <m:r>
                                  <a:rPr lang="en-US" sz="2800" i="1">
                                    <a:solidFill>
                                      <a:srgbClr val="7030A0"/>
                                    </a:solidFill>
                                    <a:latin typeface="Cambria Math" panose="02040503050406030204" pitchFamily="18" charset="0"/>
                                    <a:cs typeface="Gill Sans Light" panose="020B0302020104020203" pitchFamily="34" charset="-79"/>
                                  </a:rPr>
                                  <m:t>𝑦</m:t>
                                </m:r>
                              </m:e>
                              <m:sub>
                                <m:r>
                                  <a:rPr lang="en-US" sz="2800" i="1">
                                    <a:solidFill>
                                      <a:srgbClr val="7030A0"/>
                                    </a:solidFill>
                                    <a:latin typeface="Cambria Math" panose="02040503050406030204" pitchFamily="18" charset="0"/>
                                    <a:cs typeface="Gill Sans Light" panose="020B0302020104020203" pitchFamily="34" charset="-79"/>
                                  </a:rPr>
                                  <m:t>𝑖</m:t>
                                </m:r>
                              </m:sub>
                            </m:sSub>
                          </m:e>
                        </m:d>
                      </m:e>
                      <m:sub>
                        <m:r>
                          <a:rPr lang="en-US" sz="2800" i="1">
                            <a:solidFill>
                              <a:srgbClr val="7030A0"/>
                            </a:solidFill>
                            <a:latin typeface="Cambria Math" panose="02040503050406030204" pitchFamily="18" charset="0"/>
                            <a:cs typeface="Gill Sans Light" panose="020B0302020104020203" pitchFamily="34" charset="-79"/>
                          </a:rPr>
                          <m:t>𝑖</m:t>
                        </m:r>
                        <m:r>
                          <a:rPr lang="en-US" sz="2800" i="1">
                            <a:solidFill>
                              <a:srgbClr val="7030A0"/>
                            </a:solidFill>
                            <a:latin typeface="Cambria Math" panose="02040503050406030204" pitchFamily="18" charset="0"/>
                            <a:cs typeface="Gill Sans Light" panose="020B0302020104020203" pitchFamily="34" charset="-79"/>
                          </a:rPr>
                          <m:t>=1</m:t>
                        </m:r>
                      </m:sub>
                      <m:sup>
                        <m:r>
                          <a:rPr lang="en-US" sz="2800" i="1">
                            <a:solidFill>
                              <a:srgbClr val="7030A0"/>
                            </a:solidFill>
                            <a:latin typeface="Cambria Math" panose="02040503050406030204" pitchFamily="18" charset="0"/>
                            <a:cs typeface="Gill Sans Light" panose="020B0302020104020203" pitchFamily="34" charset="-79"/>
                          </a:rPr>
                          <m:t>𝑛</m:t>
                        </m:r>
                      </m:sup>
                    </m:sSubSup>
                  </m:oMath>
                </a14:m>
                <a:r>
                  <a:rPr lang="en-US" sz="2800" i="1" dirty="0">
                    <a:solidFill>
                      <a:srgbClr val="7030A0"/>
                    </a:solidFill>
                    <a:latin typeface="Gill Sans" panose="020B0502020104020203" pitchFamily="34" charset="-79"/>
                    <a:cs typeface="Gill Sans" panose="020B0502020104020203" pitchFamily="34" charset="-79"/>
                  </a:rPr>
                  <a:t>, there exists a </a:t>
                </a:r>
                <a14:m>
                  <m:oMath xmlns:m="http://schemas.openxmlformats.org/officeDocument/2006/math">
                    <m:r>
                      <a:rPr lang="en-US" sz="2800" i="1">
                        <a:solidFill>
                          <a:srgbClr val="7030A0"/>
                        </a:solidFill>
                        <a:latin typeface="Cambria Math" panose="02040503050406030204" pitchFamily="18" charset="0"/>
                        <a:cs typeface="Gill Sans Light" panose="020B0302020104020203" pitchFamily="34" charset="-79"/>
                      </a:rPr>
                      <m:t>𝑊</m:t>
                    </m:r>
                  </m:oMath>
                </a14:m>
                <a:r>
                  <a:rPr lang="en-US" sz="2800" i="1" dirty="0">
                    <a:solidFill>
                      <a:srgbClr val="7030A0"/>
                    </a:solidFill>
                    <a:latin typeface="Gill Sans" panose="020B0502020104020203" pitchFamily="34" charset="-79"/>
                    <a:cs typeface="Gill Sans" panose="020B0502020104020203" pitchFamily="34" charset="-79"/>
                  </a:rPr>
                  <a:t> such that </a:t>
                </a:r>
                <a14:m>
                  <m:oMath xmlns:m="http://schemas.openxmlformats.org/officeDocument/2006/math">
                    <m:sSub>
                      <m:sSubPr>
                        <m:ctrlPr>
                          <a:rPr lang="en-US" sz="2800" b="0" i="1" smtClean="0">
                            <a:solidFill>
                              <a:srgbClr val="7030A0"/>
                            </a:solidFill>
                            <a:latin typeface="Cambria Math" panose="02040503050406030204" pitchFamily="18" charset="0"/>
                            <a:cs typeface="Gill Sans" panose="020B0502020104020203" pitchFamily="34" charset="-79"/>
                          </a:rPr>
                        </m:ctrlPr>
                      </m:sSubPr>
                      <m:e>
                        <m:r>
                          <a:rPr lang="en-US" sz="2800" b="0" i="1" smtClean="0">
                            <a:solidFill>
                              <a:srgbClr val="7030A0"/>
                            </a:solidFill>
                            <a:latin typeface="Cambria Math" panose="02040503050406030204" pitchFamily="18" charset="0"/>
                            <a:cs typeface="Gill Sans" panose="020B0502020104020203" pitchFamily="34" charset="-79"/>
                          </a:rPr>
                          <m:t>𝑓</m:t>
                        </m:r>
                      </m:e>
                      <m:sub>
                        <m:r>
                          <a:rPr lang="en-US" sz="2800" b="0" i="1" smtClean="0">
                            <a:solidFill>
                              <a:srgbClr val="7030A0"/>
                            </a:solidFill>
                            <a:latin typeface="Cambria Math" panose="02040503050406030204" pitchFamily="18" charset="0"/>
                            <a:cs typeface="Gill Sans" panose="020B0502020104020203" pitchFamily="34" charset="-79"/>
                          </a:rPr>
                          <m:t>𝑊</m:t>
                        </m:r>
                      </m:sub>
                    </m:sSub>
                  </m:oMath>
                </a14:m>
                <a:r>
                  <a:rPr lang="en-US" dirty="0"/>
                  <a:t> </a:t>
                </a:r>
                <a:r>
                  <a:rPr lang="en-US" sz="2800" i="1" dirty="0">
                    <a:solidFill>
                      <a:srgbClr val="7030A0"/>
                    </a:solidFill>
                    <a:latin typeface="Gill Sans" panose="020B0502020104020203" pitchFamily="34" charset="-79"/>
                    <a:cs typeface="Gill Sans" panose="020B0502020104020203" pitchFamily="34" charset="-79"/>
                  </a:rPr>
                  <a:t>interpolates </a:t>
                </a:r>
                <a14:m>
                  <m:oMath xmlns:m="http://schemas.openxmlformats.org/officeDocument/2006/math">
                    <m:sSubSup>
                      <m:sSubSupPr>
                        <m:ctrlPr>
                          <a:rPr lang="en-US" sz="2800" i="1">
                            <a:solidFill>
                              <a:srgbClr val="7030A0"/>
                            </a:solidFill>
                            <a:latin typeface="Cambria Math" panose="02040503050406030204" pitchFamily="18" charset="0"/>
                            <a:cs typeface="Gill Sans Light" panose="020B0302020104020203" pitchFamily="34" charset="-79"/>
                          </a:rPr>
                        </m:ctrlPr>
                      </m:sSubSupPr>
                      <m:e>
                        <m:d>
                          <m:dPr>
                            <m:begChr m:val="{"/>
                            <m:endChr m:val="}"/>
                            <m:ctrlPr>
                              <a:rPr lang="en-US" sz="2800" i="1">
                                <a:solidFill>
                                  <a:srgbClr val="7030A0"/>
                                </a:solidFill>
                                <a:latin typeface="Cambria Math" panose="02040503050406030204" pitchFamily="18" charset="0"/>
                                <a:cs typeface="Gill Sans Light" panose="020B0302020104020203" pitchFamily="34" charset="-79"/>
                              </a:rPr>
                            </m:ctrlPr>
                          </m:dPr>
                          <m:e>
                            <m:sSub>
                              <m:sSubPr>
                                <m:ctrlPr>
                                  <a:rPr lang="en-US" sz="2800" i="1">
                                    <a:solidFill>
                                      <a:srgbClr val="7030A0"/>
                                    </a:solidFill>
                                    <a:latin typeface="Cambria Math" panose="02040503050406030204" pitchFamily="18" charset="0"/>
                                    <a:cs typeface="Gill Sans Light" panose="020B0302020104020203" pitchFamily="34" charset="-79"/>
                                  </a:rPr>
                                </m:ctrlPr>
                              </m:sSubPr>
                              <m:e>
                                <m:r>
                                  <a:rPr lang="en-US" sz="2800" i="1">
                                    <a:solidFill>
                                      <a:srgbClr val="7030A0"/>
                                    </a:solidFill>
                                    <a:latin typeface="Cambria Math" panose="02040503050406030204" pitchFamily="18" charset="0"/>
                                    <a:cs typeface="Gill Sans Light" panose="020B0302020104020203" pitchFamily="34" charset="-79"/>
                                  </a:rPr>
                                  <m:t>𝑥</m:t>
                                </m:r>
                              </m:e>
                              <m:sub>
                                <m:r>
                                  <a:rPr lang="en-US" sz="2800" i="1">
                                    <a:solidFill>
                                      <a:srgbClr val="7030A0"/>
                                    </a:solidFill>
                                    <a:latin typeface="Cambria Math" panose="02040503050406030204" pitchFamily="18" charset="0"/>
                                    <a:cs typeface="Gill Sans Light" panose="020B0302020104020203" pitchFamily="34" charset="-79"/>
                                  </a:rPr>
                                  <m:t>𝑖</m:t>
                                </m:r>
                              </m:sub>
                            </m:sSub>
                            <m:r>
                              <a:rPr lang="en-US" sz="2800" b="0" i="1" smtClean="0">
                                <a:solidFill>
                                  <a:srgbClr val="7030A0"/>
                                </a:solidFill>
                                <a:latin typeface="Cambria Math" panose="02040503050406030204" pitchFamily="18" charset="0"/>
                                <a:cs typeface="Gill Sans Light" panose="020B0302020104020203" pitchFamily="34" charset="-79"/>
                              </a:rPr>
                              <m:t>,</m:t>
                            </m:r>
                            <m:sSub>
                              <m:sSubPr>
                                <m:ctrlPr>
                                  <a:rPr lang="en-US" sz="2800" b="0" i="1" smtClean="0">
                                    <a:solidFill>
                                      <a:srgbClr val="7030A0"/>
                                    </a:solidFill>
                                    <a:latin typeface="Cambria Math" panose="02040503050406030204" pitchFamily="18" charset="0"/>
                                    <a:cs typeface="Gill Sans Light" panose="020B0302020104020203" pitchFamily="34" charset="-79"/>
                                  </a:rPr>
                                </m:ctrlPr>
                              </m:sSubPr>
                              <m:e>
                                <m:r>
                                  <a:rPr lang="en-US" sz="2800" b="0" i="1" smtClean="0">
                                    <a:solidFill>
                                      <a:srgbClr val="7030A0"/>
                                    </a:solidFill>
                                    <a:latin typeface="Cambria Math" panose="02040503050406030204" pitchFamily="18" charset="0"/>
                                    <a:cs typeface="Gill Sans Light" panose="020B0302020104020203" pitchFamily="34" charset="-79"/>
                                  </a:rPr>
                                  <m:t>𝑦</m:t>
                                </m:r>
                              </m:e>
                              <m:sub>
                                <m:r>
                                  <a:rPr lang="en-US" sz="2800" b="0" i="1" smtClean="0">
                                    <a:solidFill>
                                      <a:srgbClr val="7030A0"/>
                                    </a:solidFill>
                                    <a:latin typeface="Cambria Math" panose="02040503050406030204" pitchFamily="18" charset="0"/>
                                    <a:cs typeface="Gill Sans Light" panose="020B0302020104020203" pitchFamily="34" charset="-79"/>
                                  </a:rPr>
                                  <m:t>𝑖</m:t>
                                </m:r>
                              </m:sub>
                            </m:sSub>
                          </m:e>
                        </m:d>
                      </m:e>
                      <m:sub>
                        <m:r>
                          <a:rPr lang="en-US" sz="2800" i="1">
                            <a:solidFill>
                              <a:srgbClr val="7030A0"/>
                            </a:solidFill>
                            <a:latin typeface="Cambria Math" panose="02040503050406030204" pitchFamily="18" charset="0"/>
                            <a:cs typeface="Gill Sans Light" panose="020B0302020104020203" pitchFamily="34" charset="-79"/>
                          </a:rPr>
                          <m:t>𝑖</m:t>
                        </m:r>
                        <m:r>
                          <a:rPr lang="en-US" sz="2800" i="1">
                            <a:solidFill>
                              <a:srgbClr val="7030A0"/>
                            </a:solidFill>
                            <a:latin typeface="Cambria Math" panose="02040503050406030204" pitchFamily="18" charset="0"/>
                            <a:cs typeface="Gill Sans Light" panose="020B0302020104020203" pitchFamily="34" charset="-79"/>
                          </a:rPr>
                          <m:t>=1</m:t>
                        </m:r>
                      </m:sub>
                      <m:sup>
                        <m:r>
                          <a:rPr lang="en-US" sz="2800" i="1">
                            <a:solidFill>
                              <a:srgbClr val="7030A0"/>
                            </a:solidFill>
                            <a:latin typeface="Cambria Math" panose="02040503050406030204" pitchFamily="18" charset="0"/>
                            <a:cs typeface="Gill Sans Light" panose="020B0302020104020203" pitchFamily="34" charset="-79"/>
                          </a:rPr>
                          <m:t>𝑛</m:t>
                        </m:r>
                      </m:sup>
                    </m:sSubSup>
                  </m:oMath>
                </a14:m>
                <a:endParaRPr lang="en-US" sz="2800" dirty="0"/>
              </a:p>
            </p:txBody>
          </p:sp>
        </mc:Choice>
        <mc:Fallback xmlns="">
          <p:sp>
            <p:nvSpPr>
              <p:cNvPr id="5" name="Rectangle 4">
                <a:extLst>
                  <a:ext uri="{FF2B5EF4-FFF2-40B4-BE49-F238E27FC236}">
                    <a16:creationId xmlns:a16="http://schemas.microsoft.com/office/drawing/2014/main" id="{38BAE29A-7EA7-DF45-B347-0BE094941B36}"/>
                  </a:ext>
                </a:extLst>
              </p:cNvPr>
              <p:cNvSpPr>
                <a:spLocks noRot="1" noChangeAspect="1" noMove="1" noResize="1" noEditPoints="1" noAdjustHandles="1" noChangeArrowheads="1" noChangeShapeType="1" noTextEdit="1"/>
              </p:cNvSpPr>
              <p:nvPr/>
            </p:nvSpPr>
            <p:spPr>
              <a:xfrm>
                <a:off x="1045029" y="5142892"/>
                <a:ext cx="10308771" cy="956929"/>
              </a:xfrm>
              <a:prstGeom prst="rect">
                <a:avLst/>
              </a:prstGeom>
              <a:blipFill>
                <a:blip r:embed="rId3"/>
                <a:stretch>
                  <a:fillRect l="-738" t="-7895" r="-1599" b="-15789"/>
                </a:stretch>
              </a:blipFill>
            </p:spPr>
            <p:txBody>
              <a:bodyPr/>
              <a:lstStyle/>
              <a:p>
                <a:r>
                  <a:rPr lang="en-US">
                    <a:noFill/>
                  </a:rPr>
                  <a:t> </a:t>
                </a:r>
              </a:p>
            </p:txBody>
          </p:sp>
        </mc:Fallback>
      </mc:AlternateContent>
    </p:spTree>
    <p:extLst>
      <p:ext uri="{BB962C8B-B14F-4D97-AF65-F5344CB8AC3E}">
        <p14:creationId xmlns:p14="http://schemas.microsoft.com/office/powerpoint/2010/main" val="319572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212-3F39-EF4B-847F-52D81E615DF8}"/>
              </a:ext>
            </a:extLst>
          </p:cNvPr>
          <p:cNvSpPr>
            <a:spLocks noGrp="1"/>
          </p:cNvSpPr>
          <p:nvPr>
            <p:ph type="title"/>
          </p:nvPr>
        </p:nvSpPr>
        <p:spPr>
          <a:xfrm>
            <a:off x="508000" y="365125"/>
            <a:ext cx="10515600" cy="1325563"/>
          </a:xfrm>
        </p:spPr>
        <p:txBody>
          <a:bodyPr/>
          <a:lstStyle/>
          <a:p>
            <a:r>
              <a:rPr lang="en-US" dirty="0">
                <a:solidFill>
                  <a:srgbClr val="0070C0"/>
                </a:solidFill>
              </a:rPr>
              <a:t>Existing Research</a:t>
            </a:r>
            <a:endParaRPr lang="en-US" dirty="0"/>
          </a:p>
        </p:txBody>
      </p:sp>
      <p:sp>
        <p:nvSpPr>
          <p:cNvPr id="3" name="Content Placeholder 2">
            <a:extLst>
              <a:ext uri="{FF2B5EF4-FFF2-40B4-BE49-F238E27FC236}">
                <a16:creationId xmlns:a16="http://schemas.microsoft.com/office/drawing/2014/main" id="{5ACA4E77-53FF-4E4E-A172-B4A5F22B233F}"/>
              </a:ext>
            </a:extLst>
          </p:cNvPr>
          <p:cNvSpPr>
            <a:spLocks noGrp="1"/>
          </p:cNvSpPr>
          <p:nvPr>
            <p:ph idx="1"/>
          </p:nvPr>
        </p:nvSpPr>
        <p:spPr>
          <a:xfrm>
            <a:off x="533400" y="1690688"/>
            <a:ext cx="12192000" cy="4351338"/>
          </a:xfrm>
        </p:spPr>
        <p:txBody>
          <a:bodyPr>
            <a:normAutofit/>
          </a:bodyPr>
          <a:lstStyle/>
          <a:p>
            <a:r>
              <a:rPr lang="en-US" dirty="0">
                <a:latin typeface="Gill Sans Light" panose="020B0302020104020203" pitchFamily="34" charset="-79"/>
                <a:cs typeface="Gill Sans Light" panose="020B0302020104020203" pitchFamily="34" charset="-79"/>
              </a:rPr>
              <a:t>Memorization has been studied since the 60s (Cover ‘65)</a:t>
            </a:r>
          </a:p>
          <a:p>
            <a:endParaRPr lang="en-US" dirty="0">
              <a:latin typeface="Gill Sans Light" panose="020B0302020104020203" pitchFamily="34" charset="-79"/>
              <a:cs typeface="Gill Sans Light" panose="020B0302020104020203" pitchFamily="34" charset="-79"/>
            </a:endParaRPr>
          </a:p>
          <a:p>
            <a:r>
              <a:rPr lang="en-US" dirty="0">
                <a:latin typeface="Gill Sans Light" panose="020B0302020104020203" pitchFamily="34" charset="-79"/>
                <a:cs typeface="Gill Sans Light" panose="020B0302020104020203" pitchFamily="34" charset="-79"/>
              </a:rPr>
              <a:t>Early works focused on perceptrons, or threshold activated networks (Baum ‘88)</a:t>
            </a:r>
          </a:p>
          <a:p>
            <a:endParaRPr lang="en-US" dirty="0">
              <a:latin typeface="Gill Sans Light" panose="020B0302020104020203" pitchFamily="34" charset="-79"/>
              <a:cs typeface="Gill Sans Light" panose="020B0302020104020203" pitchFamily="34" charset="-79"/>
            </a:endParaRPr>
          </a:p>
          <a:p>
            <a:r>
              <a:rPr lang="en-US" dirty="0">
                <a:latin typeface="Gill Sans Light" panose="020B0302020104020203" pitchFamily="34" charset="-79"/>
                <a:cs typeface="Gill Sans Light" panose="020B0302020104020203" pitchFamily="34" charset="-79"/>
              </a:rPr>
              <a:t>Recent works have focused on </a:t>
            </a:r>
            <a:r>
              <a:rPr lang="en-US" dirty="0" err="1">
                <a:latin typeface="Gill Sans Light" panose="020B0302020104020203" pitchFamily="34" charset="-79"/>
                <a:cs typeface="Gill Sans Light" panose="020B0302020104020203" pitchFamily="34" charset="-79"/>
              </a:rPr>
              <a:t>ReLU</a:t>
            </a:r>
            <a:r>
              <a:rPr lang="en-US" dirty="0">
                <a:latin typeface="Gill Sans Light" panose="020B0302020104020203" pitchFamily="34" charset="-79"/>
                <a:cs typeface="Gill Sans Light" panose="020B0302020104020203" pitchFamily="34" charset="-79"/>
              </a:rPr>
              <a:t> networks (Zhang et al. ‘17, Park et al. ‘20)</a:t>
            </a:r>
          </a:p>
          <a:p>
            <a:endParaRPr lang="en-US" dirty="0">
              <a:latin typeface="Gill Sans Light" panose="020B0302020104020203" pitchFamily="34" charset="-79"/>
              <a:cs typeface="Gill Sans Light" panose="020B0302020104020203" pitchFamily="34" charset="-79"/>
            </a:endParaRPr>
          </a:p>
          <a:p>
            <a:r>
              <a:rPr lang="en-US" dirty="0">
                <a:latin typeface="Gill Sans Light" panose="020B0302020104020203" pitchFamily="34" charset="-79"/>
                <a:cs typeface="Gill Sans Light" panose="020B0302020104020203" pitchFamily="34" charset="-79"/>
              </a:rPr>
              <a:t>Recent works also connect memorization with generalization (</a:t>
            </a:r>
            <a:r>
              <a:rPr lang="en-US" dirty="0" err="1">
                <a:latin typeface="Gill Sans Light" panose="020B0302020104020203" pitchFamily="34" charset="-79"/>
                <a:cs typeface="Gill Sans Light" panose="020B0302020104020203" pitchFamily="34" charset="-79"/>
              </a:rPr>
              <a:t>Bubeck</a:t>
            </a:r>
            <a:r>
              <a:rPr lang="en-US" dirty="0">
                <a:latin typeface="Gill Sans Light" panose="020B0302020104020203" pitchFamily="34" charset="-79"/>
                <a:cs typeface="Gill Sans Light" panose="020B0302020104020203" pitchFamily="34" charset="-79"/>
              </a:rPr>
              <a:t> ‘21)</a:t>
            </a:r>
          </a:p>
          <a:p>
            <a:endParaRPr lang="en-US" dirty="0">
              <a:latin typeface="Gill Sans Light" panose="020B0302020104020203" pitchFamily="34" charset="-79"/>
              <a:cs typeface="Gill Sans Light" panose="020B0302020104020203" pitchFamily="34" charset="-79"/>
            </a:endParaRPr>
          </a:p>
          <a:p>
            <a:endParaRPr lang="en-US" dirty="0"/>
          </a:p>
          <a:p>
            <a:pPr marL="0" indent="0">
              <a:buNone/>
            </a:pPr>
            <a:endParaRPr lang="en-US" dirty="0"/>
          </a:p>
        </p:txBody>
      </p:sp>
    </p:spTree>
    <p:extLst>
      <p:ext uri="{BB962C8B-B14F-4D97-AF65-F5344CB8AC3E}">
        <p14:creationId xmlns:p14="http://schemas.microsoft.com/office/powerpoint/2010/main" val="312886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801A-A144-A040-9849-6BF3D12AB073}"/>
              </a:ext>
            </a:extLst>
          </p:cNvPr>
          <p:cNvSpPr>
            <a:spLocks noGrp="1"/>
          </p:cNvSpPr>
          <p:nvPr>
            <p:ph type="title"/>
          </p:nvPr>
        </p:nvSpPr>
        <p:spPr/>
        <p:txBody>
          <a:bodyPr/>
          <a:lstStyle/>
          <a:p>
            <a:r>
              <a:rPr lang="en-US" altLang="en-US" dirty="0">
                <a:solidFill>
                  <a:srgbClr val="0070C0"/>
                </a:solidFill>
              </a:rPr>
              <a:t>Network </a:t>
            </a:r>
            <a:r>
              <a:rPr lang="en-US" altLang="en-US" dirty="0" err="1">
                <a:solidFill>
                  <a:srgbClr val="0070C0"/>
                </a:solidFill>
              </a:rPr>
              <a:t>architechture</a:t>
            </a:r>
            <a:endParaRPr lang="en-US" dirty="0"/>
          </a:p>
        </p:txBody>
      </p:sp>
      <p:sp>
        <p:nvSpPr>
          <p:cNvPr id="3" name="Content Placeholder 2">
            <a:extLst>
              <a:ext uri="{FF2B5EF4-FFF2-40B4-BE49-F238E27FC236}">
                <a16:creationId xmlns:a16="http://schemas.microsoft.com/office/drawing/2014/main" id="{05A17B9F-6D73-FE41-9CFF-DB3D761A3CB7}"/>
              </a:ext>
            </a:extLst>
          </p:cNvPr>
          <p:cNvSpPr>
            <a:spLocks noGrp="1"/>
          </p:cNvSpPr>
          <p:nvPr>
            <p:ph idx="1"/>
          </p:nvPr>
        </p:nvSpPr>
        <p:spPr/>
        <p:txBody>
          <a:bodyPr>
            <a:normAutofit/>
          </a:bodyPr>
          <a:lstStyle/>
          <a:p>
            <a:r>
              <a:rPr lang="en-US" dirty="0">
                <a:latin typeface="Gill Sans Light" panose="020B0302020104020203" pitchFamily="34" charset="-79"/>
                <a:cs typeface="Gill Sans Light" panose="020B0302020104020203" pitchFamily="34" charset="-79"/>
              </a:rPr>
              <a:t>Neurons have threshold activation (Multilayer perceptron)</a:t>
            </a:r>
          </a:p>
        </p:txBody>
      </p:sp>
      <p:grpSp>
        <p:nvGrpSpPr>
          <p:cNvPr id="4" name="Group 177">
            <a:extLst>
              <a:ext uri="{FF2B5EF4-FFF2-40B4-BE49-F238E27FC236}">
                <a16:creationId xmlns:a16="http://schemas.microsoft.com/office/drawing/2014/main" id="{732879D3-6727-9A4F-9166-6219FE9BF960}"/>
              </a:ext>
            </a:extLst>
          </p:cNvPr>
          <p:cNvGrpSpPr>
            <a:grpSpLocks/>
          </p:cNvGrpSpPr>
          <p:nvPr/>
        </p:nvGrpSpPr>
        <p:grpSpPr bwMode="auto">
          <a:xfrm>
            <a:off x="1139820" y="3671006"/>
            <a:ext cx="3529012" cy="1643062"/>
            <a:chOff x="6634316" y="1906908"/>
            <a:chExt cx="3529364" cy="1643866"/>
          </a:xfrm>
        </p:grpSpPr>
        <p:grpSp>
          <p:nvGrpSpPr>
            <p:cNvPr id="5" name="Group 28">
              <a:extLst>
                <a:ext uri="{FF2B5EF4-FFF2-40B4-BE49-F238E27FC236}">
                  <a16:creationId xmlns:a16="http://schemas.microsoft.com/office/drawing/2014/main" id="{610063D5-F85F-5341-8958-1CBA4E6B31E5}"/>
                </a:ext>
              </a:extLst>
            </p:cNvPr>
            <p:cNvGrpSpPr>
              <a:grpSpLocks/>
            </p:cNvGrpSpPr>
            <p:nvPr/>
          </p:nvGrpSpPr>
          <p:grpSpPr bwMode="auto">
            <a:xfrm>
              <a:off x="7816568" y="1906908"/>
              <a:ext cx="214393" cy="214393"/>
              <a:chOff x="8066869" y="2911098"/>
              <a:chExt cx="3060914" cy="3060914"/>
            </a:xfrm>
          </p:grpSpPr>
          <p:sp>
            <p:nvSpPr>
              <p:cNvPr id="68" name="Oval 67">
                <a:extLst>
                  <a:ext uri="{FF2B5EF4-FFF2-40B4-BE49-F238E27FC236}">
                    <a16:creationId xmlns:a16="http://schemas.microsoft.com/office/drawing/2014/main" id="{B8F9E843-3610-E44E-B087-6FDACC4D1A2C}"/>
                  </a:ext>
                </a:extLst>
              </p:cNvPr>
              <p:cNvSpPr/>
              <p:nvPr/>
            </p:nvSpPr>
            <p:spPr>
              <a:xfrm>
                <a:off x="8074765" y="2911098"/>
                <a:ext cx="3060072" cy="3061257"/>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69" name="Elbow Connector 68">
                <a:extLst>
                  <a:ext uri="{FF2B5EF4-FFF2-40B4-BE49-F238E27FC236}">
                    <a16:creationId xmlns:a16="http://schemas.microsoft.com/office/drawing/2014/main" id="{6AAE4042-3CFF-7D49-AF8F-8AF9EBB89629}"/>
                  </a:ext>
                </a:extLst>
              </p:cNvPr>
              <p:cNvCxnSpPr/>
              <p:nvPr/>
            </p:nvCxnSpPr>
            <p:spPr>
              <a:xfrm flipV="1">
                <a:off x="8233442" y="3750104"/>
                <a:ext cx="2742717" cy="1383245"/>
              </a:xfrm>
              <a:prstGeom prst="bentConnector3">
                <a:avLst/>
              </a:prstGeom>
              <a:ln w="28575"/>
            </p:spPr>
            <p:style>
              <a:lnRef idx="1">
                <a:schemeClr val="dk1"/>
              </a:lnRef>
              <a:fillRef idx="0">
                <a:schemeClr val="dk1"/>
              </a:fillRef>
              <a:effectRef idx="0">
                <a:schemeClr val="dk1"/>
              </a:effectRef>
              <a:fontRef idx="minor">
                <a:schemeClr val="tx1"/>
              </a:fontRef>
            </p:style>
          </p:cxnSp>
        </p:grpSp>
        <p:grpSp>
          <p:nvGrpSpPr>
            <p:cNvPr id="6" name="Group 31">
              <a:extLst>
                <a:ext uri="{FF2B5EF4-FFF2-40B4-BE49-F238E27FC236}">
                  <a16:creationId xmlns:a16="http://schemas.microsoft.com/office/drawing/2014/main" id="{FEFF5E27-F448-A946-8611-F003FCB5FB2A}"/>
                </a:ext>
              </a:extLst>
            </p:cNvPr>
            <p:cNvGrpSpPr>
              <a:grpSpLocks/>
            </p:cNvGrpSpPr>
            <p:nvPr/>
          </p:nvGrpSpPr>
          <p:grpSpPr bwMode="auto">
            <a:xfrm>
              <a:off x="7829228" y="2383399"/>
              <a:ext cx="214393" cy="214393"/>
              <a:chOff x="8066869" y="2911098"/>
              <a:chExt cx="3060914" cy="3060914"/>
            </a:xfrm>
          </p:grpSpPr>
          <p:sp>
            <p:nvSpPr>
              <p:cNvPr id="66" name="Oval 65">
                <a:extLst>
                  <a:ext uri="{FF2B5EF4-FFF2-40B4-BE49-F238E27FC236}">
                    <a16:creationId xmlns:a16="http://schemas.microsoft.com/office/drawing/2014/main" id="{88A0E764-A6B7-5143-A307-F088875B01CD}"/>
                  </a:ext>
                </a:extLst>
              </p:cNvPr>
              <p:cNvSpPr/>
              <p:nvPr/>
            </p:nvSpPr>
            <p:spPr>
              <a:xfrm>
                <a:off x="8075350" y="2910984"/>
                <a:ext cx="3060072" cy="3061257"/>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67" name="Elbow Connector 66">
                <a:extLst>
                  <a:ext uri="{FF2B5EF4-FFF2-40B4-BE49-F238E27FC236}">
                    <a16:creationId xmlns:a16="http://schemas.microsoft.com/office/drawing/2014/main" id="{F0E0DF12-3269-9344-9AD9-2FAF71071978}"/>
                  </a:ext>
                </a:extLst>
              </p:cNvPr>
              <p:cNvCxnSpPr/>
              <p:nvPr/>
            </p:nvCxnSpPr>
            <p:spPr>
              <a:xfrm flipV="1">
                <a:off x="8234028" y="3749990"/>
                <a:ext cx="2742717" cy="1383245"/>
              </a:xfrm>
              <a:prstGeom prst="bentConnector3">
                <a:avLst/>
              </a:prstGeom>
              <a:ln w="28575"/>
            </p:spPr>
            <p:style>
              <a:lnRef idx="1">
                <a:schemeClr val="dk1"/>
              </a:lnRef>
              <a:fillRef idx="0">
                <a:schemeClr val="dk1"/>
              </a:fillRef>
              <a:effectRef idx="0">
                <a:schemeClr val="dk1"/>
              </a:effectRef>
              <a:fontRef idx="minor">
                <a:schemeClr val="tx1"/>
              </a:fontRef>
            </p:style>
          </p:cxnSp>
        </p:grpSp>
        <p:grpSp>
          <p:nvGrpSpPr>
            <p:cNvPr id="7" name="Group 34">
              <a:extLst>
                <a:ext uri="{FF2B5EF4-FFF2-40B4-BE49-F238E27FC236}">
                  <a16:creationId xmlns:a16="http://schemas.microsoft.com/office/drawing/2014/main" id="{F6CA52D8-7A9D-9E44-ACD7-7473832B67DE}"/>
                </a:ext>
              </a:extLst>
            </p:cNvPr>
            <p:cNvGrpSpPr>
              <a:grpSpLocks/>
            </p:cNvGrpSpPr>
            <p:nvPr/>
          </p:nvGrpSpPr>
          <p:grpSpPr bwMode="auto">
            <a:xfrm>
              <a:off x="7841888" y="2859890"/>
              <a:ext cx="214393" cy="214393"/>
              <a:chOff x="8066869" y="2911098"/>
              <a:chExt cx="3060914" cy="3060914"/>
            </a:xfrm>
          </p:grpSpPr>
          <p:sp>
            <p:nvSpPr>
              <p:cNvPr id="64" name="Oval 63">
                <a:extLst>
                  <a:ext uri="{FF2B5EF4-FFF2-40B4-BE49-F238E27FC236}">
                    <a16:creationId xmlns:a16="http://schemas.microsoft.com/office/drawing/2014/main" id="{F842C1A5-70C6-6F40-A980-CA93315D9532}"/>
                  </a:ext>
                </a:extLst>
              </p:cNvPr>
              <p:cNvSpPr/>
              <p:nvPr/>
            </p:nvSpPr>
            <p:spPr>
              <a:xfrm>
                <a:off x="8075936" y="2910869"/>
                <a:ext cx="3060072" cy="3061257"/>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65" name="Elbow Connector 64">
                <a:extLst>
                  <a:ext uri="{FF2B5EF4-FFF2-40B4-BE49-F238E27FC236}">
                    <a16:creationId xmlns:a16="http://schemas.microsoft.com/office/drawing/2014/main" id="{C79F684B-33C3-0047-BD2D-67A9C57B9DC6}"/>
                  </a:ext>
                </a:extLst>
              </p:cNvPr>
              <p:cNvCxnSpPr/>
              <p:nvPr/>
            </p:nvCxnSpPr>
            <p:spPr>
              <a:xfrm flipV="1">
                <a:off x="8234613" y="3749875"/>
                <a:ext cx="2742717" cy="1383245"/>
              </a:xfrm>
              <a:prstGeom prst="bentConnector3">
                <a:avLst/>
              </a:prstGeom>
              <a:ln w="28575"/>
            </p:spPr>
            <p:style>
              <a:lnRef idx="1">
                <a:schemeClr val="dk1"/>
              </a:lnRef>
              <a:fillRef idx="0">
                <a:schemeClr val="dk1"/>
              </a:fillRef>
              <a:effectRef idx="0">
                <a:schemeClr val="dk1"/>
              </a:effectRef>
              <a:fontRef idx="minor">
                <a:schemeClr val="tx1"/>
              </a:fontRef>
            </p:style>
          </p:cxnSp>
        </p:grpSp>
        <p:grpSp>
          <p:nvGrpSpPr>
            <p:cNvPr id="8" name="Group 37">
              <a:extLst>
                <a:ext uri="{FF2B5EF4-FFF2-40B4-BE49-F238E27FC236}">
                  <a16:creationId xmlns:a16="http://schemas.microsoft.com/office/drawing/2014/main" id="{5EAF9DFF-0762-A643-B95E-244F0CA46D5F}"/>
                </a:ext>
              </a:extLst>
            </p:cNvPr>
            <p:cNvGrpSpPr>
              <a:grpSpLocks/>
            </p:cNvGrpSpPr>
            <p:nvPr/>
          </p:nvGrpSpPr>
          <p:grpSpPr bwMode="auto">
            <a:xfrm>
              <a:off x="7854548" y="3336381"/>
              <a:ext cx="214393" cy="214393"/>
              <a:chOff x="8066869" y="2911098"/>
              <a:chExt cx="3060914" cy="3060914"/>
            </a:xfrm>
          </p:grpSpPr>
          <p:sp>
            <p:nvSpPr>
              <p:cNvPr id="62" name="Oval 61">
                <a:extLst>
                  <a:ext uri="{FF2B5EF4-FFF2-40B4-BE49-F238E27FC236}">
                    <a16:creationId xmlns:a16="http://schemas.microsoft.com/office/drawing/2014/main" id="{4A248DA7-FA54-3448-ACB3-4FC2C7C51377}"/>
                  </a:ext>
                </a:extLst>
              </p:cNvPr>
              <p:cNvSpPr/>
              <p:nvPr/>
            </p:nvSpPr>
            <p:spPr>
              <a:xfrm>
                <a:off x="8076536" y="2910755"/>
                <a:ext cx="3060072" cy="3061257"/>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63" name="Elbow Connector 62">
                <a:extLst>
                  <a:ext uri="{FF2B5EF4-FFF2-40B4-BE49-F238E27FC236}">
                    <a16:creationId xmlns:a16="http://schemas.microsoft.com/office/drawing/2014/main" id="{095CC315-DEFA-2246-A0C8-D1FE6AF27A17}"/>
                  </a:ext>
                </a:extLst>
              </p:cNvPr>
              <p:cNvCxnSpPr/>
              <p:nvPr/>
            </p:nvCxnSpPr>
            <p:spPr>
              <a:xfrm flipV="1">
                <a:off x="8235213" y="3749761"/>
                <a:ext cx="2742717" cy="1383245"/>
              </a:xfrm>
              <a:prstGeom prst="bentConnector3">
                <a:avLst/>
              </a:prstGeom>
              <a:ln w="28575"/>
            </p:spPr>
            <p:style>
              <a:lnRef idx="1">
                <a:schemeClr val="dk1"/>
              </a:lnRef>
              <a:fillRef idx="0">
                <a:schemeClr val="dk1"/>
              </a:fillRef>
              <a:effectRef idx="0">
                <a:schemeClr val="dk1"/>
              </a:effectRef>
              <a:fontRef idx="minor">
                <a:schemeClr val="tx1"/>
              </a:fontRef>
            </p:style>
          </p:cxnSp>
        </p:grpSp>
        <p:sp>
          <p:nvSpPr>
            <p:cNvPr id="9" name="Oval 8">
              <a:extLst>
                <a:ext uri="{FF2B5EF4-FFF2-40B4-BE49-F238E27FC236}">
                  <a16:creationId xmlns:a16="http://schemas.microsoft.com/office/drawing/2014/main" id="{73671BC1-FA9B-CB46-A6E2-5E2D4A760CC1}"/>
                </a:ext>
              </a:extLst>
            </p:cNvPr>
            <p:cNvSpPr/>
            <p:nvPr/>
          </p:nvSpPr>
          <p:spPr>
            <a:xfrm>
              <a:off x="6794669" y="2384979"/>
              <a:ext cx="214334" cy="214418"/>
            </a:xfrm>
            <a:prstGeom prst="ellipse">
              <a:avLst/>
            </a:prstGeom>
            <a:ln w="28575">
              <a:solidFill>
                <a:srgbClr val="0070C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0" name="Oval 9">
              <a:extLst>
                <a:ext uri="{FF2B5EF4-FFF2-40B4-BE49-F238E27FC236}">
                  <a16:creationId xmlns:a16="http://schemas.microsoft.com/office/drawing/2014/main" id="{53F058A0-EBC9-A94A-BA87-B6519153067B}"/>
                </a:ext>
              </a:extLst>
            </p:cNvPr>
            <p:cNvSpPr/>
            <p:nvPr/>
          </p:nvSpPr>
          <p:spPr>
            <a:xfrm>
              <a:off x="6807370" y="2861462"/>
              <a:ext cx="214334" cy="214418"/>
            </a:xfrm>
            <a:prstGeom prst="ellipse">
              <a:avLst/>
            </a:prstGeom>
            <a:ln w="28575">
              <a:solidFill>
                <a:srgbClr val="0070C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pSp>
          <p:nvGrpSpPr>
            <p:cNvPr id="11" name="Group 62">
              <a:extLst>
                <a:ext uri="{FF2B5EF4-FFF2-40B4-BE49-F238E27FC236}">
                  <a16:creationId xmlns:a16="http://schemas.microsoft.com/office/drawing/2014/main" id="{E9A96BD4-3F0B-1548-9F57-E54B9E28F3E1}"/>
                </a:ext>
              </a:extLst>
            </p:cNvPr>
            <p:cNvGrpSpPr>
              <a:grpSpLocks/>
            </p:cNvGrpSpPr>
            <p:nvPr/>
          </p:nvGrpSpPr>
          <p:grpSpPr bwMode="auto">
            <a:xfrm>
              <a:off x="8875889" y="1906908"/>
              <a:ext cx="214393" cy="214393"/>
              <a:chOff x="8066869" y="2911098"/>
              <a:chExt cx="3060914" cy="3060914"/>
            </a:xfrm>
          </p:grpSpPr>
          <p:sp>
            <p:nvSpPr>
              <p:cNvPr id="60" name="Oval 59">
                <a:extLst>
                  <a:ext uri="{FF2B5EF4-FFF2-40B4-BE49-F238E27FC236}">
                    <a16:creationId xmlns:a16="http://schemas.microsoft.com/office/drawing/2014/main" id="{35ECFE49-D29A-7B4F-9F18-4556FED021E0}"/>
                  </a:ext>
                </a:extLst>
              </p:cNvPr>
              <p:cNvSpPr/>
              <p:nvPr/>
            </p:nvSpPr>
            <p:spPr>
              <a:xfrm>
                <a:off x="8069739" y="2911098"/>
                <a:ext cx="3060057" cy="3061257"/>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61" name="Elbow Connector 60">
                <a:extLst>
                  <a:ext uri="{FF2B5EF4-FFF2-40B4-BE49-F238E27FC236}">
                    <a16:creationId xmlns:a16="http://schemas.microsoft.com/office/drawing/2014/main" id="{89C5A5C2-643F-444C-A154-6108790CC1A7}"/>
                  </a:ext>
                </a:extLst>
              </p:cNvPr>
              <p:cNvCxnSpPr/>
              <p:nvPr/>
            </p:nvCxnSpPr>
            <p:spPr>
              <a:xfrm flipV="1">
                <a:off x="8228402" y="3750104"/>
                <a:ext cx="2742732" cy="1383245"/>
              </a:xfrm>
              <a:prstGeom prst="bentConnector3">
                <a:avLst/>
              </a:prstGeom>
              <a:ln w="28575"/>
            </p:spPr>
            <p:style>
              <a:lnRef idx="1">
                <a:schemeClr val="dk1"/>
              </a:lnRef>
              <a:fillRef idx="0">
                <a:schemeClr val="dk1"/>
              </a:fillRef>
              <a:effectRef idx="0">
                <a:schemeClr val="dk1"/>
              </a:effectRef>
              <a:fontRef idx="minor">
                <a:schemeClr val="tx1"/>
              </a:fontRef>
            </p:style>
          </p:cxnSp>
        </p:grpSp>
        <p:grpSp>
          <p:nvGrpSpPr>
            <p:cNvPr id="12" name="Group 65">
              <a:extLst>
                <a:ext uri="{FF2B5EF4-FFF2-40B4-BE49-F238E27FC236}">
                  <a16:creationId xmlns:a16="http://schemas.microsoft.com/office/drawing/2014/main" id="{B9EDF716-9E19-734C-B5D8-1B4EF733B2B5}"/>
                </a:ext>
              </a:extLst>
            </p:cNvPr>
            <p:cNvGrpSpPr>
              <a:grpSpLocks/>
            </p:cNvGrpSpPr>
            <p:nvPr/>
          </p:nvGrpSpPr>
          <p:grpSpPr bwMode="auto">
            <a:xfrm>
              <a:off x="8888549" y="2383399"/>
              <a:ext cx="214393" cy="214393"/>
              <a:chOff x="8066869" y="2911098"/>
              <a:chExt cx="3060914" cy="3060914"/>
            </a:xfrm>
          </p:grpSpPr>
          <p:sp>
            <p:nvSpPr>
              <p:cNvPr id="58" name="Oval 57">
                <a:extLst>
                  <a:ext uri="{FF2B5EF4-FFF2-40B4-BE49-F238E27FC236}">
                    <a16:creationId xmlns:a16="http://schemas.microsoft.com/office/drawing/2014/main" id="{9EB2AD07-DF78-664F-839E-3A30FE906DCB}"/>
                  </a:ext>
                </a:extLst>
              </p:cNvPr>
              <p:cNvSpPr/>
              <p:nvPr/>
            </p:nvSpPr>
            <p:spPr>
              <a:xfrm>
                <a:off x="8070324" y="2910984"/>
                <a:ext cx="3060057" cy="3061257"/>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59" name="Elbow Connector 58">
                <a:extLst>
                  <a:ext uri="{FF2B5EF4-FFF2-40B4-BE49-F238E27FC236}">
                    <a16:creationId xmlns:a16="http://schemas.microsoft.com/office/drawing/2014/main" id="{E9E0D1A3-A1BC-4249-81F3-DC9A55C3B6D1}"/>
                  </a:ext>
                </a:extLst>
              </p:cNvPr>
              <p:cNvCxnSpPr/>
              <p:nvPr/>
            </p:nvCxnSpPr>
            <p:spPr>
              <a:xfrm flipV="1">
                <a:off x="8228987" y="3749990"/>
                <a:ext cx="2742732" cy="1383245"/>
              </a:xfrm>
              <a:prstGeom prst="bentConnector3">
                <a:avLst/>
              </a:prstGeom>
              <a:ln w="28575"/>
            </p:spPr>
            <p:style>
              <a:lnRef idx="1">
                <a:schemeClr val="dk1"/>
              </a:lnRef>
              <a:fillRef idx="0">
                <a:schemeClr val="dk1"/>
              </a:fillRef>
              <a:effectRef idx="0">
                <a:schemeClr val="dk1"/>
              </a:effectRef>
              <a:fontRef idx="minor">
                <a:schemeClr val="tx1"/>
              </a:fontRef>
            </p:style>
          </p:cxnSp>
        </p:grpSp>
        <p:grpSp>
          <p:nvGrpSpPr>
            <p:cNvPr id="13" name="Group 68">
              <a:extLst>
                <a:ext uri="{FF2B5EF4-FFF2-40B4-BE49-F238E27FC236}">
                  <a16:creationId xmlns:a16="http://schemas.microsoft.com/office/drawing/2014/main" id="{03212D0E-7DFE-D64F-9EF6-8928559AFD66}"/>
                </a:ext>
              </a:extLst>
            </p:cNvPr>
            <p:cNvGrpSpPr>
              <a:grpSpLocks/>
            </p:cNvGrpSpPr>
            <p:nvPr/>
          </p:nvGrpSpPr>
          <p:grpSpPr bwMode="auto">
            <a:xfrm>
              <a:off x="8901209" y="2859890"/>
              <a:ext cx="214393" cy="214393"/>
              <a:chOff x="8066869" y="2911098"/>
              <a:chExt cx="3060914" cy="3060914"/>
            </a:xfrm>
          </p:grpSpPr>
          <p:sp>
            <p:nvSpPr>
              <p:cNvPr id="56" name="Oval 55">
                <a:extLst>
                  <a:ext uri="{FF2B5EF4-FFF2-40B4-BE49-F238E27FC236}">
                    <a16:creationId xmlns:a16="http://schemas.microsoft.com/office/drawing/2014/main" id="{D794F15F-AE14-F949-8D44-77805ECC6033}"/>
                  </a:ext>
                </a:extLst>
              </p:cNvPr>
              <p:cNvSpPr/>
              <p:nvPr/>
            </p:nvSpPr>
            <p:spPr>
              <a:xfrm>
                <a:off x="8070910" y="2910869"/>
                <a:ext cx="3060057" cy="3061257"/>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57" name="Elbow Connector 56">
                <a:extLst>
                  <a:ext uri="{FF2B5EF4-FFF2-40B4-BE49-F238E27FC236}">
                    <a16:creationId xmlns:a16="http://schemas.microsoft.com/office/drawing/2014/main" id="{E359234A-7CA3-7C48-9419-B3F89BC3DD61}"/>
                  </a:ext>
                </a:extLst>
              </p:cNvPr>
              <p:cNvCxnSpPr/>
              <p:nvPr/>
            </p:nvCxnSpPr>
            <p:spPr>
              <a:xfrm flipV="1">
                <a:off x="8229573" y="3749875"/>
                <a:ext cx="2742732" cy="1383245"/>
              </a:xfrm>
              <a:prstGeom prst="bentConnector3">
                <a:avLst/>
              </a:prstGeom>
              <a:ln w="28575"/>
            </p:spPr>
            <p:style>
              <a:lnRef idx="1">
                <a:schemeClr val="dk1"/>
              </a:lnRef>
              <a:fillRef idx="0">
                <a:schemeClr val="dk1"/>
              </a:fillRef>
              <a:effectRef idx="0">
                <a:schemeClr val="dk1"/>
              </a:effectRef>
              <a:fontRef idx="minor">
                <a:schemeClr val="tx1"/>
              </a:fontRef>
            </p:style>
          </p:cxnSp>
        </p:grpSp>
        <p:grpSp>
          <p:nvGrpSpPr>
            <p:cNvPr id="14" name="Group 71">
              <a:extLst>
                <a:ext uri="{FF2B5EF4-FFF2-40B4-BE49-F238E27FC236}">
                  <a16:creationId xmlns:a16="http://schemas.microsoft.com/office/drawing/2014/main" id="{6203C3B7-8735-584A-924B-CB318FA1FC3A}"/>
                </a:ext>
              </a:extLst>
            </p:cNvPr>
            <p:cNvGrpSpPr>
              <a:grpSpLocks/>
            </p:cNvGrpSpPr>
            <p:nvPr/>
          </p:nvGrpSpPr>
          <p:grpSpPr bwMode="auto">
            <a:xfrm>
              <a:off x="8913869" y="3336381"/>
              <a:ext cx="214393" cy="214393"/>
              <a:chOff x="8066869" y="2911098"/>
              <a:chExt cx="3060914" cy="3060914"/>
            </a:xfrm>
          </p:grpSpPr>
          <p:sp>
            <p:nvSpPr>
              <p:cNvPr id="54" name="Oval 53">
                <a:extLst>
                  <a:ext uri="{FF2B5EF4-FFF2-40B4-BE49-F238E27FC236}">
                    <a16:creationId xmlns:a16="http://schemas.microsoft.com/office/drawing/2014/main" id="{30FFD903-F0C9-DA48-B00E-9718B176B503}"/>
                  </a:ext>
                </a:extLst>
              </p:cNvPr>
              <p:cNvSpPr/>
              <p:nvPr/>
            </p:nvSpPr>
            <p:spPr>
              <a:xfrm>
                <a:off x="8071495" y="2910755"/>
                <a:ext cx="3060057" cy="3061257"/>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55" name="Elbow Connector 54">
                <a:extLst>
                  <a:ext uri="{FF2B5EF4-FFF2-40B4-BE49-F238E27FC236}">
                    <a16:creationId xmlns:a16="http://schemas.microsoft.com/office/drawing/2014/main" id="{A2BD382B-7A07-F74A-A9B8-7E17DCB3B286}"/>
                  </a:ext>
                </a:extLst>
              </p:cNvPr>
              <p:cNvCxnSpPr/>
              <p:nvPr/>
            </p:nvCxnSpPr>
            <p:spPr>
              <a:xfrm flipV="1">
                <a:off x="8230158" y="3749761"/>
                <a:ext cx="2742732" cy="1383245"/>
              </a:xfrm>
              <a:prstGeom prst="bentConnector3">
                <a:avLst/>
              </a:prstGeom>
              <a:ln w="28575"/>
            </p:spPr>
            <p:style>
              <a:lnRef idx="1">
                <a:schemeClr val="dk1"/>
              </a:lnRef>
              <a:fillRef idx="0">
                <a:schemeClr val="dk1"/>
              </a:fillRef>
              <a:effectRef idx="0">
                <a:schemeClr val="dk1"/>
              </a:effectRef>
              <a:fontRef idx="minor">
                <a:schemeClr val="tx1"/>
              </a:fontRef>
            </p:style>
          </p:cxnSp>
        </p:grpSp>
        <p:grpSp>
          <p:nvGrpSpPr>
            <p:cNvPr id="15" name="Group 75">
              <a:extLst>
                <a:ext uri="{FF2B5EF4-FFF2-40B4-BE49-F238E27FC236}">
                  <a16:creationId xmlns:a16="http://schemas.microsoft.com/office/drawing/2014/main" id="{9A2E34AC-C618-4246-AC74-DFB14A32A10B}"/>
                </a:ext>
              </a:extLst>
            </p:cNvPr>
            <p:cNvGrpSpPr>
              <a:grpSpLocks/>
            </p:cNvGrpSpPr>
            <p:nvPr/>
          </p:nvGrpSpPr>
          <p:grpSpPr bwMode="auto">
            <a:xfrm>
              <a:off x="9702240" y="2600381"/>
              <a:ext cx="214393" cy="214393"/>
              <a:chOff x="8066869" y="2911098"/>
              <a:chExt cx="3060914" cy="3060914"/>
            </a:xfrm>
          </p:grpSpPr>
          <p:sp>
            <p:nvSpPr>
              <p:cNvPr id="52" name="Oval 51">
                <a:extLst>
                  <a:ext uri="{FF2B5EF4-FFF2-40B4-BE49-F238E27FC236}">
                    <a16:creationId xmlns:a16="http://schemas.microsoft.com/office/drawing/2014/main" id="{D5B4BF6D-9D29-5441-81F1-EACE034C3FCF}"/>
                  </a:ext>
                </a:extLst>
              </p:cNvPr>
              <p:cNvSpPr/>
              <p:nvPr/>
            </p:nvSpPr>
            <p:spPr>
              <a:xfrm>
                <a:off x="8058759" y="2919711"/>
                <a:ext cx="3060057" cy="3061271"/>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53" name="Elbow Connector 52">
                <a:extLst>
                  <a:ext uri="{FF2B5EF4-FFF2-40B4-BE49-F238E27FC236}">
                    <a16:creationId xmlns:a16="http://schemas.microsoft.com/office/drawing/2014/main" id="{56017C0C-7B15-0245-9DDC-E6FB6466AF7E}"/>
                  </a:ext>
                </a:extLst>
              </p:cNvPr>
              <p:cNvCxnSpPr/>
              <p:nvPr/>
            </p:nvCxnSpPr>
            <p:spPr>
              <a:xfrm flipV="1">
                <a:off x="8217422" y="3758732"/>
                <a:ext cx="2742732" cy="1383231"/>
              </a:xfrm>
              <a:prstGeom prst="bentConnector3">
                <a:avLst/>
              </a:prstGeom>
              <a:ln w="28575"/>
            </p:spPr>
            <p:style>
              <a:lnRef idx="1">
                <a:schemeClr val="dk1"/>
              </a:lnRef>
              <a:fillRef idx="0">
                <a:schemeClr val="dk1"/>
              </a:fillRef>
              <a:effectRef idx="0">
                <a:schemeClr val="dk1"/>
              </a:effectRef>
              <a:fontRef idx="minor">
                <a:schemeClr val="tx1"/>
              </a:fontRef>
            </p:style>
          </p:cxnSp>
        </p:grpSp>
        <p:cxnSp>
          <p:nvCxnSpPr>
            <p:cNvPr id="16" name="Straight Arrow Connector 15">
              <a:extLst>
                <a:ext uri="{FF2B5EF4-FFF2-40B4-BE49-F238E27FC236}">
                  <a16:creationId xmlns:a16="http://schemas.microsoft.com/office/drawing/2014/main" id="{FD44CA2C-EFB8-3B4E-831E-5CDC497981AB}"/>
                </a:ext>
              </a:extLst>
            </p:cNvPr>
            <p:cNvCxnSpPr>
              <a:cxnSpLocks/>
              <a:stCxn id="9" idx="6"/>
              <a:endCxn id="68" idx="2"/>
            </p:cNvCxnSpPr>
            <p:nvPr/>
          </p:nvCxnSpPr>
          <p:spPr>
            <a:xfrm flipV="1">
              <a:off x="7009003" y="2013322"/>
              <a:ext cx="808118" cy="4780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512FF3B-788C-8042-ABA1-3B7923C94E10}"/>
                </a:ext>
              </a:extLst>
            </p:cNvPr>
            <p:cNvCxnSpPr>
              <a:cxnSpLocks/>
              <a:stCxn id="9" idx="6"/>
              <a:endCxn id="66" idx="2"/>
            </p:cNvCxnSpPr>
            <p:nvPr/>
          </p:nvCxnSpPr>
          <p:spPr>
            <a:xfrm flipV="1">
              <a:off x="7009003" y="2489805"/>
              <a:ext cx="820819" cy="1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2F2E82B-C3B9-1C41-8B84-8A28B3E6A7D9}"/>
                </a:ext>
              </a:extLst>
            </p:cNvPr>
            <p:cNvCxnSpPr>
              <a:cxnSpLocks/>
              <a:stCxn id="9" idx="6"/>
              <a:endCxn id="64" idx="2"/>
            </p:cNvCxnSpPr>
            <p:nvPr/>
          </p:nvCxnSpPr>
          <p:spPr>
            <a:xfrm>
              <a:off x="7009003" y="2491394"/>
              <a:ext cx="833520" cy="4764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031A604-5898-E842-876E-92F19402E0AE}"/>
                </a:ext>
              </a:extLst>
            </p:cNvPr>
            <p:cNvCxnSpPr>
              <a:cxnSpLocks/>
              <a:stCxn id="9" idx="6"/>
              <a:endCxn id="62" idx="2"/>
            </p:cNvCxnSpPr>
            <p:nvPr/>
          </p:nvCxnSpPr>
          <p:spPr>
            <a:xfrm>
              <a:off x="7009003" y="2491394"/>
              <a:ext cx="846221" cy="9529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F4BAFFB-BD64-454D-98BB-C342B973A775}"/>
                </a:ext>
              </a:extLst>
            </p:cNvPr>
            <p:cNvCxnSpPr>
              <a:cxnSpLocks/>
              <a:stCxn id="10" idx="6"/>
              <a:endCxn id="68" idx="2"/>
            </p:cNvCxnSpPr>
            <p:nvPr/>
          </p:nvCxnSpPr>
          <p:spPr>
            <a:xfrm flipV="1">
              <a:off x="7021705" y="2013322"/>
              <a:ext cx="795416" cy="9545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F7B2F92-D3F3-6846-AAD3-99CA82801782}"/>
                </a:ext>
              </a:extLst>
            </p:cNvPr>
            <p:cNvCxnSpPr>
              <a:cxnSpLocks/>
              <a:stCxn id="10" idx="6"/>
              <a:endCxn id="66" idx="2"/>
            </p:cNvCxnSpPr>
            <p:nvPr/>
          </p:nvCxnSpPr>
          <p:spPr>
            <a:xfrm flipV="1">
              <a:off x="7021705" y="2489805"/>
              <a:ext cx="808118" cy="4780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0340394-B3E5-A743-B629-8F5D4A0FB518}"/>
                </a:ext>
              </a:extLst>
            </p:cNvPr>
            <p:cNvCxnSpPr>
              <a:cxnSpLocks/>
              <a:stCxn id="10" idx="6"/>
              <a:endCxn id="64" idx="2"/>
            </p:cNvCxnSpPr>
            <p:nvPr/>
          </p:nvCxnSpPr>
          <p:spPr>
            <a:xfrm flipV="1">
              <a:off x="7021705" y="2967877"/>
              <a:ext cx="82081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CEA7292-AD60-5742-81D3-8DB195657928}"/>
                </a:ext>
              </a:extLst>
            </p:cNvPr>
            <p:cNvCxnSpPr>
              <a:cxnSpLocks/>
              <a:stCxn id="10" idx="6"/>
              <a:endCxn id="62" idx="2"/>
            </p:cNvCxnSpPr>
            <p:nvPr/>
          </p:nvCxnSpPr>
          <p:spPr>
            <a:xfrm>
              <a:off x="7021705" y="2967877"/>
              <a:ext cx="833520" cy="4764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E32EBD1-BA40-3849-8402-FE3E0008F8EA}"/>
                </a:ext>
              </a:extLst>
            </p:cNvPr>
            <p:cNvCxnSpPr>
              <a:cxnSpLocks/>
              <a:endCxn id="60" idx="2"/>
            </p:cNvCxnSpPr>
            <p:nvPr/>
          </p:nvCxnSpPr>
          <p:spPr>
            <a:xfrm flipV="1">
              <a:off x="8044157" y="2013322"/>
              <a:ext cx="831933" cy="4796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81AF8ED-7669-CF42-8801-800BD58E460C}"/>
                </a:ext>
              </a:extLst>
            </p:cNvPr>
            <p:cNvCxnSpPr>
              <a:cxnSpLocks/>
              <a:endCxn id="60" idx="2"/>
            </p:cNvCxnSpPr>
            <p:nvPr/>
          </p:nvCxnSpPr>
          <p:spPr>
            <a:xfrm flipV="1">
              <a:off x="8044157" y="2013322"/>
              <a:ext cx="831933" cy="4796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B1BAF1D-843D-0E42-B44F-AFDC53757B74}"/>
                </a:ext>
              </a:extLst>
            </p:cNvPr>
            <p:cNvCxnSpPr>
              <a:cxnSpLocks/>
              <a:endCxn id="60" idx="2"/>
            </p:cNvCxnSpPr>
            <p:nvPr/>
          </p:nvCxnSpPr>
          <p:spPr>
            <a:xfrm flipV="1">
              <a:off x="8044157" y="2013322"/>
              <a:ext cx="831933" cy="4796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5F53E353-0842-AF4B-9FE4-F06B71BFC50C}"/>
                </a:ext>
              </a:extLst>
            </p:cNvPr>
            <p:cNvCxnSpPr>
              <a:cxnSpLocks/>
              <a:stCxn id="66" idx="6"/>
              <a:endCxn id="60" idx="2"/>
            </p:cNvCxnSpPr>
            <p:nvPr/>
          </p:nvCxnSpPr>
          <p:spPr>
            <a:xfrm flipV="1">
              <a:off x="8044157" y="2013322"/>
              <a:ext cx="831933" cy="4764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7EC0270-B707-8F40-8399-E8A069956332}"/>
                </a:ext>
              </a:extLst>
            </p:cNvPr>
            <p:cNvCxnSpPr>
              <a:cxnSpLocks/>
              <a:endCxn id="60" idx="2"/>
            </p:cNvCxnSpPr>
            <p:nvPr/>
          </p:nvCxnSpPr>
          <p:spPr>
            <a:xfrm flipV="1">
              <a:off x="8056858" y="2013322"/>
              <a:ext cx="819232" cy="9561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6C80479-9DE9-854F-8FC6-71EC3A82A6C8}"/>
                </a:ext>
              </a:extLst>
            </p:cNvPr>
            <p:cNvCxnSpPr>
              <a:cxnSpLocks/>
              <a:endCxn id="60" idx="2"/>
            </p:cNvCxnSpPr>
            <p:nvPr/>
          </p:nvCxnSpPr>
          <p:spPr>
            <a:xfrm flipV="1">
              <a:off x="8056858" y="2013322"/>
              <a:ext cx="819232" cy="9561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8F742C1-C3C1-0742-A7F1-15CEFD6F498D}"/>
                </a:ext>
              </a:extLst>
            </p:cNvPr>
            <p:cNvCxnSpPr>
              <a:cxnSpLocks/>
              <a:endCxn id="60" idx="2"/>
            </p:cNvCxnSpPr>
            <p:nvPr/>
          </p:nvCxnSpPr>
          <p:spPr>
            <a:xfrm flipV="1">
              <a:off x="8056858" y="2013322"/>
              <a:ext cx="819232" cy="9561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9F9AB41-C0A4-3347-8321-3BF5F16DF2E1}"/>
                </a:ext>
              </a:extLst>
            </p:cNvPr>
            <p:cNvCxnSpPr>
              <a:cxnSpLocks/>
              <a:stCxn id="64" idx="6"/>
              <a:endCxn id="60" idx="2"/>
            </p:cNvCxnSpPr>
            <p:nvPr/>
          </p:nvCxnSpPr>
          <p:spPr>
            <a:xfrm flipV="1">
              <a:off x="8056858" y="2013322"/>
              <a:ext cx="819232" cy="9545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6310997-2359-FE41-8B9C-7096A01470AC}"/>
                </a:ext>
              </a:extLst>
            </p:cNvPr>
            <p:cNvCxnSpPr>
              <a:cxnSpLocks/>
              <a:stCxn id="62" idx="6"/>
              <a:endCxn id="56" idx="2"/>
            </p:cNvCxnSpPr>
            <p:nvPr/>
          </p:nvCxnSpPr>
          <p:spPr>
            <a:xfrm flipV="1">
              <a:off x="8069559" y="2967877"/>
              <a:ext cx="831933" cy="4764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8769695-D167-9F4C-AFC2-C01FF3E66E8E}"/>
                </a:ext>
              </a:extLst>
            </p:cNvPr>
            <p:cNvCxnSpPr>
              <a:cxnSpLocks/>
              <a:stCxn id="62" idx="6"/>
              <a:endCxn id="54" idx="2"/>
            </p:cNvCxnSpPr>
            <p:nvPr/>
          </p:nvCxnSpPr>
          <p:spPr>
            <a:xfrm>
              <a:off x="8069559" y="3444360"/>
              <a:ext cx="8446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13E4BDC-8AE2-A44F-BBD0-C8BC954E35C2}"/>
                </a:ext>
              </a:extLst>
            </p:cNvPr>
            <p:cNvCxnSpPr>
              <a:cxnSpLocks/>
              <a:stCxn id="62" idx="6"/>
              <a:endCxn id="58" idx="2"/>
            </p:cNvCxnSpPr>
            <p:nvPr/>
          </p:nvCxnSpPr>
          <p:spPr>
            <a:xfrm flipV="1">
              <a:off x="8069559" y="2489805"/>
              <a:ext cx="819232" cy="9545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A1F45EE-164E-1249-9620-03306DDE4DFB}"/>
                </a:ext>
              </a:extLst>
            </p:cNvPr>
            <p:cNvCxnSpPr>
              <a:cxnSpLocks/>
              <a:stCxn id="62" idx="6"/>
              <a:endCxn id="60" idx="2"/>
            </p:cNvCxnSpPr>
            <p:nvPr/>
          </p:nvCxnSpPr>
          <p:spPr>
            <a:xfrm flipV="1">
              <a:off x="8069559" y="2013322"/>
              <a:ext cx="806530" cy="143103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B7056E0-5830-B247-BBD2-74A8B7793E5C}"/>
                </a:ext>
              </a:extLst>
            </p:cNvPr>
            <p:cNvCxnSpPr>
              <a:cxnSpLocks/>
              <a:stCxn id="64" idx="6"/>
              <a:endCxn id="58" idx="2"/>
            </p:cNvCxnSpPr>
            <p:nvPr/>
          </p:nvCxnSpPr>
          <p:spPr>
            <a:xfrm flipV="1">
              <a:off x="8056858" y="2489805"/>
              <a:ext cx="831933" cy="4780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5D4B62B1-98A6-B94F-9BCB-5207CF787933}"/>
                </a:ext>
              </a:extLst>
            </p:cNvPr>
            <p:cNvCxnSpPr>
              <a:cxnSpLocks/>
              <a:stCxn id="64" idx="6"/>
              <a:endCxn id="56" idx="2"/>
            </p:cNvCxnSpPr>
            <p:nvPr/>
          </p:nvCxnSpPr>
          <p:spPr>
            <a:xfrm>
              <a:off x="8056858" y="2967877"/>
              <a:ext cx="8446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1D091FD-4E18-6A4E-A21A-437DCE0068B7}"/>
                </a:ext>
              </a:extLst>
            </p:cNvPr>
            <p:cNvCxnSpPr>
              <a:cxnSpLocks/>
              <a:stCxn id="64" idx="6"/>
              <a:endCxn id="54" idx="2"/>
            </p:cNvCxnSpPr>
            <p:nvPr/>
          </p:nvCxnSpPr>
          <p:spPr>
            <a:xfrm>
              <a:off x="8056858" y="2967877"/>
              <a:ext cx="857336" cy="4764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7CAFC3D-502D-6A4D-8358-E845DA8E87E0}"/>
                </a:ext>
              </a:extLst>
            </p:cNvPr>
            <p:cNvCxnSpPr>
              <a:cxnSpLocks/>
              <a:stCxn id="66" idx="6"/>
              <a:endCxn id="58" idx="2"/>
            </p:cNvCxnSpPr>
            <p:nvPr/>
          </p:nvCxnSpPr>
          <p:spPr>
            <a:xfrm>
              <a:off x="8044157" y="2489805"/>
              <a:ext cx="8446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8F41C2C-06CC-B24C-994E-61F2E42AD202}"/>
                </a:ext>
              </a:extLst>
            </p:cNvPr>
            <p:cNvCxnSpPr>
              <a:cxnSpLocks/>
              <a:stCxn id="66" idx="6"/>
              <a:endCxn id="56" idx="2"/>
            </p:cNvCxnSpPr>
            <p:nvPr/>
          </p:nvCxnSpPr>
          <p:spPr>
            <a:xfrm>
              <a:off x="8044157" y="2489805"/>
              <a:ext cx="857336" cy="4780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C81D3B12-DA71-BD43-9AA8-DAB67CE26618}"/>
                </a:ext>
              </a:extLst>
            </p:cNvPr>
            <p:cNvCxnSpPr>
              <a:cxnSpLocks/>
              <a:stCxn id="66" idx="6"/>
              <a:endCxn id="54" idx="2"/>
            </p:cNvCxnSpPr>
            <p:nvPr/>
          </p:nvCxnSpPr>
          <p:spPr>
            <a:xfrm>
              <a:off x="8044157" y="2489805"/>
              <a:ext cx="870037" cy="9545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F752CD98-7E8D-8449-B5E3-8089B6B096F7}"/>
                </a:ext>
              </a:extLst>
            </p:cNvPr>
            <p:cNvCxnSpPr>
              <a:cxnSpLocks/>
              <a:stCxn id="68" idx="6"/>
              <a:endCxn id="54" idx="2"/>
            </p:cNvCxnSpPr>
            <p:nvPr/>
          </p:nvCxnSpPr>
          <p:spPr>
            <a:xfrm>
              <a:off x="8031455" y="2013322"/>
              <a:ext cx="882738" cy="143103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3893E3CE-5F6B-8E40-8539-A8E80237E7E3}"/>
                </a:ext>
              </a:extLst>
            </p:cNvPr>
            <p:cNvCxnSpPr>
              <a:cxnSpLocks/>
              <a:stCxn id="68" idx="6"/>
              <a:endCxn id="56" idx="2"/>
            </p:cNvCxnSpPr>
            <p:nvPr/>
          </p:nvCxnSpPr>
          <p:spPr>
            <a:xfrm>
              <a:off x="8031455" y="2013322"/>
              <a:ext cx="870037" cy="9545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22F6BE1C-B7D2-594D-928B-4DBE0E4AADDA}"/>
                </a:ext>
              </a:extLst>
            </p:cNvPr>
            <p:cNvCxnSpPr>
              <a:cxnSpLocks/>
              <a:stCxn id="68" idx="6"/>
              <a:endCxn id="58" idx="2"/>
            </p:cNvCxnSpPr>
            <p:nvPr/>
          </p:nvCxnSpPr>
          <p:spPr>
            <a:xfrm>
              <a:off x="8031455" y="2013322"/>
              <a:ext cx="857336" cy="4764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18253F23-323B-354A-86D3-41269899D84F}"/>
                </a:ext>
              </a:extLst>
            </p:cNvPr>
            <p:cNvCxnSpPr>
              <a:cxnSpLocks/>
              <a:stCxn id="68" idx="6"/>
              <a:endCxn id="60" idx="2"/>
            </p:cNvCxnSpPr>
            <p:nvPr/>
          </p:nvCxnSpPr>
          <p:spPr>
            <a:xfrm>
              <a:off x="8031455" y="2013322"/>
              <a:ext cx="8446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9493618-4494-B34C-8655-C96CB4BF8FAD}"/>
                </a:ext>
              </a:extLst>
            </p:cNvPr>
            <p:cNvCxnSpPr>
              <a:cxnSpLocks/>
              <a:stCxn id="60" idx="6"/>
              <a:endCxn id="52" idx="2"/>
            </p:cNvCxnSpPr>
            <p:nvPr/>
          </p:nvCxnSpPr>
          <p:spPr>
            <a:xfrm>
              <a:off x="9090423" y="2013322"/>
              <a:ext cx="611249" cy="6940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4E2D198C-EF21-974C-A150-EAF6B3F638CD}"/>
                </a:ext>
              </a:extLst>
            </p:cNvPr>
            <p:cNvCxnSpPr>
              <a:cxnSpLocks/>
              <a:stCxn id="58" idx="6"/>
              <a:endCxn id="52" idx="2"/>
            </p:cNvCxnSpPr>
            <p:nvPr/>
          </p:nvCxnSpPr>
          <p:spPr>
            <a:xfrm>
              <a:off x="9103124" y="2489805"/>
              <a:ext cx="598548" cy="2175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E206E67-9E60-B84B-B9B9-85BB64D7E14D}"/>
                </a:ext>
              </a:extLst>
            </p:cNvPr>
            <p:cNvCxnSpPr>
              <a:cxnSpLocks/>
              <a:stCxn id="56" idx="6"/>
              <a:endCxn id="52" idx="2"/>
            </p:cNvCxnSpPr>
            <p:nvPr/>
          </p:nvCxnSpPr>
          <p:spPr>
            <a:xfrm flipV="1">
              <a:off x="9115825" y="2707400"/>
              <a:ext cx="585846" cy="2604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419EAA8-16A3-6B4F-9D69-6CA03B48FD1C}"/>
                </a:ext>
              </a:extLst>
            </p:cNvPr>
            <p:cNvCxnSpPr>
              <a:cxnSpLocks/>
              <a:stCxn id="54" idx="6"/>
              <a:endCxn id="52" idx="2"/>
            </p:cNvCxnSpPr>
            <p:nvPr/>
          </p:nvCxnSpPr>
          <p:spPr>
            <a:xfrm flipV="1">
              <a:off x="9128527" y="2707400"/>
              <a:ext cx="573145" cy="7369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0" name="TextBox 175">
              <a:extLst>
                <a:ext uri="{FF2B5EF4-FFF2-40B4-BE49-F238E27FC236}">
                  <a16:creationId xmlns:a16="http://schemas.microsoft.com/office/drawing/2014/main" id="{2E047E03-203E-024B-9F6B-08083990002B}"/>
                </a:ext>
              </a:extLst>
            </p:cNvPr>
            <p:cNvSpPr txBox="1">
              <a:spLocks noChangeArrowheads="1"/>
            </p:cNvSpPr>
            <p:nvPr/>
          </p:nvSpPr>
          <p:spPr bwMode="auto">
            <a:xfrm>
              <a:off x="6634316" y="3140220"/>
              <a:ext cx="5741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400"/>
                <a:t>Input</a:t>
              </a:r>
            </a:p>
          </p:txBody>
        </p:sp>
        <p:sp>
          <p:nvSpPr>
            <p:cNvPr id="51" name="TextBox 178">
              <a:extLst>
                <a:ext uri="{FF2B5EF4-FFF2-40B4-BE49-F238E27FC236}">
                  <a16:creationId xmlns:a16="http://schemas.microsoft.com/office/drawing/2014/main" id="{94443130-3C16-D441-BF1D-2052F5FBB381}"/>
                </a:ext>
              </a:extLst>
            </p:cNvPr>
            <p:cNvSpPr txBox="1">
              <a:spLocks noChangeArrowheads="1"/>
            </p:cNvSpPr>
            <p:nvPr/>
          </p:nvSpPr>
          <p:spPr bwMode="auto">
            <a:xfrm>
              <a:off x="9454832" y="2953040"/>
              <a:ext cx="7088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400"/>
                <a:t>Output</a:t>
              </a:r>
            </a:p>
          </p:txBody>
        </p:sp>
      </p:grpSp>
      <p:sp>
        <p:nvSpPr>
          <p:cNvPr id="70" name="TextBox 1">
            <a:extLst>
              <a:ext uri="{FF2B5EF4-FFF2-40B4-BE49-F238E27FC236}">
                <a16:creationId xmlns:a16="http://schemas.microsoft.com/office/drawing/2014/main" id="{B0DDD00E-F28B-7C49-A816-A0A46E93C513}"/>
              </a:ext>
            </a:extLst>
          </p:cNvPr>
          <p:cNvSpPr txBox="1">
            <a:spLocks noChangeArrowheads="1"/>
          </p:cNvSpPr>
          <p:nvPr/>
        </p:nvSpPr>
        <p:spPr bwMode="auto">
          <a:xfrm>
            <a:off x="2000867" y="6108404"/>
            <a:ext cx="78127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i="1" dirty="0">
                <a:solidFill>
                  <a:srgbClr val="7030A0"/>
                </a:solidFill>
                <a:latin typeface="Gill Sans" panose="020B0502020104020203" pitchFamily="34" charset="-79"/>
                <a:cs typeface="Gill Sans" panose="020B0502020104020203" pitchFamily="34" charset="-79"/>
              </a:rPr>
              <a:t>How big does the network need to be for memorization?</a:t>
            </a:r>
          </a:p>
        </p:txBody>
      </p:sp>
      <p:pic>
        <p:nvPicPr>
          <p:cNvPr id="1026" name="Picture 2" descr="Activation Function. In artificial neural networks, the… | by eLtronics  villa | Medium">
            <a:extLst>
              <a:ext uri="{FF2B5EF4-FFF2-40B4-BE49-F238E27FC236}">
                <a16:creationId xmlns:a16="http://schemas.microsoft.com/office/drawing/2014/main" id="{47A296CF-B7E3-0646-A194-9131350D49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06"/>
          <a:stretch/>
        </p:blipFill>
        <p:spPr bwMode="auto">
          <a:xfrm>
            <a:off x="7514681" y="3191502"/>
            <a:ext cx="4597803" cy="183275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7FFDFB19-2AAD-1D4C-B0AA-2240222799B1}"/>
              </a:ext>
            </a:extLst>
          </p:cNvPr>
          <p:cNvPicPr>
            <a:picLocks noChangeAspect="1"/>
          </p:cNvPicPr>
          <p:nvPr/>
        </p:nvPicPr>
        <p:blipFill>
          <a:blip r:embed="rId3"/>
          <a:stretch>
            <a:fillRect/>
          </a:stretch>
        </p:blipFill>
        <p:spPr>
          <a:xfrm>
            <a:off x="6052632" y="3639177"/>
            <a:ext cx="3194323" cy="652025"/>
          </a:xfrm>
          <a:prstGeom prst="rect">
            <a:avLst/>
          </a:prstGeom>
          <a:solidFill>
            <a:schemeClr val="bg1"/>
          </a:solidFill>
        </p:spPr>
      </p:pic>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AC5D82E-1910-C847-BC47-9F25DEA6FC90}"/>
                  </a:ext>
                </a:extLst>
              </p:cNvPr>
              <p:cNvSpPr txBox="1"/>
              <p:nvPr/>
            </p:nvSpPr>
            <p:spPr>
              <a:xfrm>
                <a:off x="1778086" y="2877455"/>
                <a:ext cx="2967415" cy="338554"/>
              </a:xfrm>
              <a:prstGeom prst="rect">
                <a:avLst/>
              </a:prstGeom>
              <a:noFill/>
            </p:spPr>
            <p:txBody>
              <a:bodyPr wrap="none" rtlCol="0">
                <a:spAutoFit/>
              </a:bodyPr>
              <a:lstStyle/>
              <a:p>
                <a:r>
                  <a:rPr lang="en-US" sz="1600" dirty="0">
                    <a:latin typeface="Gill Sans Light" panose="020B0302020104020203" pitchFamily="34" charset="-79"/>
                    <a:cs typeface="Gill Sans Light" panose="020B0302020104020203" pitchFamily="34" charset="-79"/>
                  </a:rPr>
                  <a:t>Threshold activation, </a:t>
                </a:r>
                <a14:m>
                  <m:oMath xmlns:m="http://schemas.openxmlformats.org/officeDocument/2006/math">
                    <m:r>
                      <a:rPr lang="en-US" sz="1600" i="1">
                        <a:latin typeface="Cambria Math" panose="02040503050406030204" pitchFamily="18" charset="0"/>
                        <a:cs typeface="Gill Sans Light" panose="020B0302020104020203" pitchFamily="34" charset="-79"/>
                      </a:rPr>
                      <m:t>𝜎</m:t>
                    </m:r>
                    <m:d>
                      <m:dPr>
                        <m:ctrlPr>
                          <a:rPr lang="en-US" sz="1600" i="1">
                            <a:latin typeface="Cambria Math" panose="02040503050406030204" pitchFamily="18" charset="0"/>
                            <a:cs typeface="Gill Sans Light" panose="020B0302020104020203" pitchFamily="34" charset="-79"/>
                          </a:rPr>
                        </m:ctrlPr>
                      </m:dPr>
                      <m:e>
                        <m:r>
                          <a:rPr lang="en-US" sz="1600" i="1">
                            <a:latin typeface="Cambria Math" panose="02040503050406030204" pitchFamily="18" charset="0"/>
                            <a:cs typeface="Gill Sans Light" panose="020B0302020104020203" pitchFamily="34" charset="-79"/>
                          </a:rPr>
                          <m:t>𝑥</m:t>
                        </m:r>
                      </m:e>
                    </m:d>
                    <m:r>
                      <a:rPr lang="en-US" sz="1600" i="1">
                        <a:latin typeface="Cambria Math" panose="02040503050406030204" pitchFamily="18" charset="0"/>
                        <a:cs typeface="Gill Sans Light" panose="020B0302020104020203" pitchFamily="34" charset="-79"/>
                      </a:rPr>
                      <m:t>=</m:t>
                    </m:r>
                    <m:sSub>
                      <m:sSubPr>
                        <m:ctrlPr>
                          <a:rPr lang="en-US" sz="1600" i="1">
                            <a:latin typeface="Cambria Math" panose="02040503050406030204" pitchFamily="18" charset="0"/>
                            <a:cs typeface="Gill Sans Light" panose="020B0302020104020203" pitchFamily="34" charset="-79"/>
                          </a:rPr>
                        </m:ctrlPr>
                      </m:sSubPr>
                      <m:e>
                        <m:r>
                          <a:rPr lang="en-US" sz="1600" i="1">
                            <a:latin typeface="Cambria Math" panose="02040503050406030204" pitchFamily="18" charset="0"/>
                            <a:cs typeface="Gill Sans Light" panose="020B0302020104020203" pitchFamily="34" charset="-79"/>
                          </a:rPr>
                          <m:t>1</m:t>
                        </m:r>
                      </m:e>
                      <m:sub>
                        <m:r>
                          <a:rPr lang="en-US" sz="1600" i="1">
                            <a:latin typeface="Cambria Math" panose="02040503050406030204" pitchFamily="18" charset="0"/>
                            <a:cs typeface="Gill Sans Light" panose="020B0302020104020203" pitchFamily="34" charset="-79"/>
                          </a:rPr>
                          <m:t>𝑥</m:t>
                        </m:r>
                        <m:r>
                          <a:rPr lang="en-US" sz="1600" i="1">
                            <a:latin typeface="Cambria Math" panose="02040503050406030204" pitchFamily="18" charset="0"/>
                            <a:cs typeface="Gill Sans Light" panose="020B0302020104020203" pitchFamily="34" charset="-79"/>
                          </a:rPr>
                          <m:t>≥0</m:t>
                        </m:r>
                      </m:sub>
                    </m:sSub>
                  </m:oMath>
                </a14:m>
                <a:endParaRPr lang="en-US" sz="1600" dirty="0">
                  <a:latin typeface="Gill Sans Light" panose="020B0302020104020203" pitchFamily="34" charset="-79"/>
                  <a:cs typeface="Gill Sans Light" panose="020B0302020104020203" pitchFamily="34" charset="-79"/>
                </a:endParaRPr>
              </a:p>
            </p:txBody>
          </p:sp>
        </mc:Choice>
        <mc:Fallback xmlns="">
          <p:sp>
            <p:nvSpPr>
              <p:cNvPr id="76" name="TextBox 75">
                <a:extLst>
                  <a:ext uri="{FF2B5EF4-FFF2-40B4-BE49-F238E27FC236}">
                    <a16:creationId xmlns:a16="http://schemas.microsoft.com/office/drawing/2014/main" id="{8AC5D82E-1910-C847-BC47-9F25DEA6FC90}"/>
                  </a:ext>
                </a:extLst>
              </p:cNvPr>
              <p:cNvSpPr txBox="1">
                <a:spLocks noRot="1" noChangeAspect="1" noMove="1" noResize="1" noEditPoints="1" noAdjustHandles="1" noChangeArrowheads="1" noChangeShapeType="1" noTextEdit="1"/>
              </p:cNvSpPr>
              <p:nvPr/>
            </p:nvSpPr>
            <p:spPr>
              <a:xfrm>
                <a:off x="1778086" y="2877455"/>
                <a:ext cx="2967415" cy="338554"/>
              </a:xfrm>
              <a:prstGeom prst="rect">
                <a:avLst/>
              </a:prstGeom>
              <a:blipFill>
                <a:blip r:embed="rId4"/>
                <a:stretch>
                  <a:fillRect l="-1282" t="-3571" b="-17857"/>
                </a:stretch>
              </a:blipFill>
            </p:spPr>
            <p:txBody>
              <a:bodyPr/>
              <a:lstStyle/>
              <a:p>
                <a:r>
                  <a:rPr lang="en-US">
                    <a:noFill/>
                  </a:rPr>
                  <a:t> </a:t>
                </a:r>
              </a:p>
            </p:txBody>
          </p:sp>
        </mc:Fallback>
      </mc:AlternateContent>
      <p:cxnSp>
        <p:nvCxnSpPr>
          <p:cNvPr id="78" name="Curved Connector 77">
            <a:extLst>
              <a:ext uri="{FF2B5EF4-FFF2-40B4-BE49-F238E27FC236}">
                <a16:creationId xmlns:a16="http://schemas.microsoft.com/office/drawing/2014/main" id="{C54CA005-F0E1-124B-BA85-0AF74D086E8D}"/>
              </a:ext>
            </a:extLst>
          </p:cNvPr>
          <p:cNvCxnSpPr>
            <a:cxnSpLocks/>
            <a:stCxn id="68" idx="0"/>
            <a:endCxn id="76" idx="2"/>
          </p:cNvCxnSpPr>
          <p:nvPr/>
        </p:nvCxnSpPr>
        <p:spPr>
          <a:xfrm rot="5400000" flipH="1" flipV="1">
            <a:off x="2618231" y="3027443"/>
            <a:ext cx="454997" cy="832130"/>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70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0" grpId="0"/>
      <p:bldP spid="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B4DB-89F7-7A49-BA34-CC63D9AD32FF}"/>
              </a:ext>
            </a:extLst>
          </p:cNvPr>
          <p:cNvSpPr>
            <a:spLocks noGrp="1"/>
          </p:cNvSpPr>
          <p:nvPr>
            <p:ph type="title"/>
          </p:nvPr>
        </p:nvSpPr>
        <p:spPr/>
        <p:txBody>
          <a:bodyPr/>
          <a:lstStyle/>
          <a:p>
            <a:r>
              <a:rPr lang="en-US" altLang="en-US" dirty="0">
                <a:solidFill>
                  <a:srgbClr val="0070C0"/>
                </a:solidFill>
              </a:rPr>
              <a:t>Threshold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68BF56-5608-1647-A344-1159546737DC}"/>
                  </a:ext>
                </a:extLst>
              </p:cNvPr>
              <p:cNvSpPr>
                <a:spLocks noGrp="1"/>
              </p:cNvSpPr>
              <p:nvPr>
                <p:ph idx="1"/>
              </p:nvPr>
            </p:nvSpPr>
            <p:spPr>
              <a:xfrm>
                <a:off x="838199" y="1526056"/>
                <a:ext cx="10749897" cy="4104914"/>
              </a:xfrm>
            </p:spPr>
            <p:txBody>
              <a:bodyPr>
                <a:normAutofit/>
              </a:bodyPr>
              <a:lstStyle/>
              <a:p>
                <a:r>
                  <a:rPr lang="en-US" dirty="0">
                    <a:latin typeface="Gill Sans Light" panose="020B0302020104020203" pitchFamily="34" charset="-79"/>
                    <a:cs typeface="Gill Sans Light" panose="020B0302020104020203" pitchFamily="34" charset="-79"/>
                  </a:rPr>
                  <a:t>Pro: Computationally fast</a:t>
                </a:r>
              </a:p>
              <a:p>
                <a:pPr lvl="1"/>
                <a:r>
                  <a:rPr lang="en-US" dirty="0">
                    <a:latin typeface="Gill Sans Light" panose="020B0302020104020203" pitchFamily="34" charset="-79"/>
                    <a:cs typeface="Gill Sans Light" panose="020B0302020104020203" pitchFamily="34" charset="-79"/>
                  </a:rPr>
                  <a:t>Output of each neuron is a single bit</a:t>
                </a:r>
              </a:p>
              <a:p>
                <a:pPr lvl="1"/>
                <a:r>
                  <a:rPr lang="en-US" dirty="0">
                    <a:latin typeface="Gill Sans Light" panose="020B0302020104020203" pitchFamily="34" charset="-79"/>
                    <a:cs typeface="Gill Sans Light" panose="020B0302020104020203" pitchFamily="34" charset="-79"/>
                  </a:rPr>
                  <a:t>Neurons in the next layer receive a set of bits, makes computation easier!</a:t>
                </a:r>
              </a:p>
              <a:p>
                <a:pPr lvl="1"/>
                <a:endParaRPr lang="en-US" dirty="0">
                  <a:latin typeface="Gill Sans Light" panose="020B0302020104020203" pitchFamily="34" charset="-79"/>
                  <a:cs typeface="Gill Sans Light" panose="020B0302020104020203" pitchFamily="34" charset="-79"/>
                </a:endParaRPr>
              </a:p>
              <a:p>
                <a:r>
                  <a:rPr lang="en-US" dirty="0">
                    <a:latin typeface="Gill Sans Light" panose="020B0302020104020203" pitchFamily="34" charset="-79"/>
                    <a:cs typeface="Gill Sans Light" panose="020B0302020104020203" pitchFamily="34" charset="-79"/>
                  </a:rPr>
                  <a:t>Con: No gradient implies training deep networks is hard</a:t>
                </a:r>
              </a:p>
              <a:p>
                <a:pPr marL="0" indent="0">
                  <a:buNone/>
                </a:pPr>
                <a:endParaRPr lang="en-US" dirty="0">
                  <a:latin typeface="Gill Sans Light" panose="020B0302020104020203" pitchFamily="34" charset="-79"/>
                  <a:cs typeface="Gill Sans Light" panose="020B0302020104020203" pitchFamily="34" charset="-79"/>
                </a:endParaRPr>
              </a:p>
              <a:p>
                <a:r>
                  <a:rPr lang="en-US" dirty="0">
                    <a:latin typeface="Gill Sans Light" panose="020B0302020104020203" pitchFamily="34" charset="-79"/>
                    <a:cs typeface="Gill Sans Light" panose="020B0302020104020203" pitchFamily="34" charset="-79"/>
                  </a:rPr>
                  <a:t>Con:  Threshold activation loses all the ‘amplitude’ information</a:t>
                </a:r>
              </a:p>
              <a:p>
                <a:pPr lvl="1"/>
                <a14:m>
                  <m:oMath xmlns:m="http://schemas.openxmlformats.org/officeDocument/2006/math">
                    <m:r>
                      <a:rPr lang="en-US" b="0" i="1" smtClean="0">
                        <a:latin typeface="Cambria Math" panose="02040503050406030204" pitchFamily="18" charset="0"/>
                        <a:cs typeface="Gill Sans Light" panose="020B0302020104020203" pitchFamily="34" charset="-79"/>
                      </a:rPr>
                      <m:t>𝜎</m:t>
                    </m:r>
                    <m:d>
                      <m:dPr>
                        <m:ctrlPr>
                          <a:rPr lang="en-US" b="0" i="1" smtClean="0">
                            <a:latin typeface="Cambria Math" panose="02040503050406030204" pitchFamily="18" charset="0"/>
                            <a:cs typeface="Gill Sans Light" panose="020B0302020104020203" pitchFamily="34" charset="-79"/>
                          </a:rPr>
                        </m:ctrlPr>
                      </m:dPr>
                      <m:e>
                        <m:r>
                          <a:rPr lang="en-US" b="0" i="1" smtClean="0">
                            <a:latin typeface="Cambria Math" panose="02040503050406030204" pitchFamily="18" charset="0"/>
                            <a:cs typeface="Gill Sans Light" panose="020B0302020104020203" pitchFamily="34" charset="-79"/>
                          </a:rPr>
                          <m:t>100</m:t>
                        </m:r>
                      </m:e>
                    </m:d>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𝜎</m:t>
                    </m:r>
                    <m:d>
                      <m:dPr>
                        <m:ctrlPr>
                          <a:rPr lang="en-US" b="0" i="1" smtClean="0">
                            <a:latin typeface="Cambria Math" panose="02040503050406030204" pitchFamily="18" charset="0"/>
                            <a:cs typeface="Gill Sans Light" panose="020B0302020104020203" pitchFamily="34" charset="-79"/>
                          </a:rPr>
                        </m:ctrlPr>
                      </m:dPr>
                      <m:e>
                        <m:r>
                          <a:rPr lang="en-US" b="0" i="1" smtClean="0">
                            <a:latin typeface="Cambria Math" panose="02040503050406030204" pitchFamily="18" charset="0"/>
                            <a:cs typeface="Gill Sans Light" panose="020B0302020104020203" pitchFamily="34" charset="-79"/>
                          </a:rPr>
                          <m:t>0.01</m:t>
                        </m:r>
                      </m:e>
                    </m:d>
                    <m:r>
                      <a:rPr lang="en-US" b="0" i="1" smtClean="0">
                        <a:latin typeface="Cambria Math" panose="02040503050406030204" pitchFamily="18" charset="0"/>
                        <a:cs typeface="Gill Sans Light" panose="020B0302020104020203" pitchFamily="34" charset="-79"/>
                      </a:rPr>
                      <m:t>=1</m:t>
                    </m:r>
                  </m:oMath>
                </a14:m>
                <a:r>
                  <a:rPr lang="en-US" dirty="0">
                    <a:latin typeface="Gill Sans Light" panose="020B0302020104020203" pitchFamily="34" charset="-79"/>
                    <a:cs typeface="Gill Sans Light" panose="020B0302020104020203" pitchFamily="34" charset="-79"/>
                  </a:rPr>
                  <a:t>,     </a:t>
                </a:r>
                <a14:m>
                  <m:oMath xmlns:m="http://schemas.openxmlformats.org/officeDocument/2006/math">
                    <m:r>
                      <a:rPr lang="en-US" i="1">
                        <a:latin typeface="Cambria Math" panose="02040503050406030204" pitchFamily="18" charset="0"/>
                        <a:cs typeface="Gill Sans Light" panose="020B0302020104020203" pitchFamily="34" charset="-79"/>
                      </a:rPr>
                      <m:t>𝜎</m:t>
                    </m:r>
                    <m:d>
                      <m:dPr>
                        <m:ctrlPr>
                          <a:rPr lang="en-US" i="1">
                            <a:latin typeface="Cambria Math" panose="02040503050406030204" pitchFamily="18" charset="0"/>
                            <a:cs typeface="Gill Sans Light" panose="020B0302020104020203" pitchFamily="34" charset="-79"/>
                          </a:rPr>
                        </m:ctrlPr>
                      </m:dPr>
                      <m:e>
                        <m:r>
                          <a:rPr lang="en-US" b="0" i="1" smtClean="0">
                            <a:latin typeface="Cambria Math" panose="02040503050406030204" pitchFamily="18" charset="0"/>
                            <a:cs typeface="Gill Sans Light" panose="020B0302020104020203" pitchFamily="34" charset="-79"/>
                          </a:rPr>
                          <m:t>−</m:t>
                        </m:r>
                        <m:r>
                          <a:rPr lang="en-US" i="1">
                            <a:latin typeface="Cambria Math" panose="02040503050406030204" pitchFamily="18" charset="0"/>
                            <a:cs typeface="Gill Sans Light" panose="020B0302020104020203" pitchFamily="34" charset="-79"/>
                          </a:rPr>
                          <m:t>100</m:t>
                        </m:r>
                      </m:e>
                    </m:d>
                    <m:r>
                      <a:rPr lang="en-US" i="1">
                        <a:latin typeface="Cambria Math" panose="02040503050406030204" pitchFamily="18" charset="0"/>
                        <a:cs typeface="Gill Sans Light" panose="020B0302020104020203" pitchFamily="34" charset="-79"/>
                      </a:rPr>
                      <m:t>=</m:t>
                    </m:r>
                    <m:r>
                      <a:rPr lang="en-US" i="1">
                        <a:latin typeface="Cambria Math" panose="02040503050406030204" pitchFamily="18" charset="0"/>
                        <a:cs typeface="Gill Sans Light" panose="020B0302020104020203" pitchFamily="34" charset="-79"/>
                      </a:rPr>
                      <m:t>𝜎</m:t>
                    </m:r>
                    <m:d>
                      <m:dPr>
                        <m:ctrlPr>
                          <a:rPr lang="en-US" i="1">
                            <a:latin typeface="Cambria Math" panose="02040503050406030204" pitchFamily="18" charset="0"/>
                            <a:cs typeface="Gill Sans Light" panose="020B0302020104020203" pitchFamily="34" charset="-79"/>
                          </a:rPr>
                        </m:ctrlPr>
                      </m:dPr>
                      <m:e>
                        <m:r>
                          <a:rPr lang="en-US" b="0" i="1" smtClean="0">
                            <a:latin typeface="Cambria Math" panose="02040503050406030204" pitchFamily="18" charset="0"/>
                            <a:cs typeface="Gill Sans Light" panose="020B0302020104020203" pitchFamily="34" charset="-79"/>
                          </a:rPr>
                          <m:t>−</m:t>
                        </m:r>
                        <m:r>
                          <a:rPr lang="en-US" i="1">
                            <a:latin typeface="Cambria Math" panose="02040503050406030204" pitchFamily="18" charset="0"/>
                            <a:cs typeface="Gill Sans Light" panose="020B0302020104020203" pitchFamily="34" charset="-79"/>
                          </a:rPr>
                          <m:t>0.01</m:t>
                        </m:r>
                      </m:e>
                    </m:d>
                    <m:r>
                      <a:rPr lang="en-US" i="1">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0</m:t>
                    </m:r>
                  </m:oMath>
                </a14:m>
                <a:endParaRPr lang="en-US" dirty="0">
                  <a:latin typeface="Gill Sans Light" panose="020B0302020104020203" pitchFamily="34" charset="-79"/>
                  <a:cs typeface="Gill Sans Light" panose="020B0302020104020203" pitchFamily="34" charset="-79"/>
                </a:endParaRPr>
              </a:p>
              <a:p>
                <a:pPr lvl="1"/>
                <a:r>
                  <a:rPr lang="en-US" dirty="0">
                    <a:latin typeface="Gill Sans Light" panose="020B0302020104020203" pitchFamily="34" charset="-79"/>
                    <a:cs typeface="Gill Sans Light" panose="020B0302020104020203" pitchFamily="34" charset="-79"/>
                  </a:rPr>
                  <a:t>Passing information to deeper layers is tricky</a:t>
                </a:r>
              </a:p>
              <a:p>
                <a:pPr marL="457200" lvl="1" indent="0">
                  <a:buNone/>
                </a:pPr>
                <a:endParaRPr lang="en-US" dirty="0">
                  <a:latin typeface="Gill Sans Light" panose="020B0302020104020203" pitchFamily="34" charset="-79"/>
                  <a:cs typeface="Gill Sans Light" panose="020B0302020104020203" pitchFamily="34" charset="-79"/>
                </a:endParaRPr>
              </a:p>
              <a:p>
                <a:endParaRPr lang="en-US" dirty="0">
                  <a:latin typeface="Gill Sans Light" panose="020B0302020104020203" pitchFamily="34" charset="-79"/>
                  <a:cs typeface="Gill Sans Light" panose="020B0302020104020203" pitchFamily="34" charset="-79"/>
                </a:endParaRPr>
              </a:p>
            </p:txBody>
          </p:sp>
        </mc:Choice>
        <mc:Fallback xmlns="">
          <p:sp>
            <p:nvSpPr>
              <p:cNvPr id="3" name="Content Placeholder 2">
                <a:extLst>
                  <a:ext uri="{FF2B5EF4-FFF2-40B4-BE49-F238E27FC236}">
                    <a16:creationId xmlns:a16="http://schemas.microsoft.com/office/drawing/2014/main" id="{1268BF56-5608-1647-A344-1159546737DC}"/>
                  </a:ext>
                </a:extLst>
              </p:cNvPr>
              <p:cNvSpPr>
                <a:spLocks noGrp="1" noRot="1" noChangeAspect="1" noMove="1" noResize="1" noEditPoints="1" noAdjustHandles="1" noChangeArrowheads="1" noChangeShapeType="1" noTextEdit="1"/>
              </p:cNvSpPr>
              <p:nvPr>
                <p:ph idx="1"/>
              </p:nvPr>
            </p:nvSpPr>
            <p:spPr>
              <a:xfrm>
                <a:off x="838199" y="1526056"/>
                <a:ext cx="10749897" cy="4104914"/>
              </a:xfrm>
              <a:blipFill>
                <a:blip r:embed="rId3"/>
                <a:stretch>
                  <a:fillRect l="-943" t="-3086" b="-309"/>
                </a:stretch>
              </a:blipFill>
            </p:spPr>
            <p:txBody>
              <a:bodyPr/>
              <a:lstStyle/>
              <a:p>
                <a:r>
                  <a:rPr lang="en-US">
                    <a:noFill/>
                  </a:rPr>
                  <a:t> </a:t>
                </a:r>
              </a:p>
            </p:txBody>
          </p:sp>
        </mc:Fallback>
      </mc:AlternateContent>
      <p:sp>
        <p:nvSpPr>
          <p:cNvPr id="4" name="TextBox 1">
            <a:extLst>
              <a:ext uri="{FF2B5EF4-FFF2-40B4-BE49-F238E27FC236}">
                <a16:creationId xmlns:a16="http://schemas.microsoft.com/office/drawing/2014/main" id="{329471C5-BF63-9D41-B53F-72F74EDDD6FF}"/>
              </a:ext>
            </a:extLst>
          </p:cNvPr>
          <p:cNvSpPr txBox="1">
            <a:spLocks noChangeArrowheads="1"/>
          </p:cNvSpPr>
          <p:nvPr/>
        </p:nvSpPr>
        <p:spPr bwMode="auto">
          <a:xfrm>
            <a:off x="4634990" y="6053541"/>
            <a:ext cx="31563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i="1" dirty="0">
                <a:solidFill>
                  <a:srgbClr val="7030A0"/>
                </a:solidFill>
                <a:latin typeface="Gill Sans" panose="020B0502020104020203" pitchFamily="34" charset="-79"/>
                <a:cs typeface="Gill Sans" panose="020B0502020104020203" pitchFamily="34" charset="-79"/>
              </a:rPr>
              <a:t>Yes! (</a:t>
            </a:r>
            <a:r>
              <a:rPr lang="en-US" altLang="en-US" i="1" dirty="0" err="1">
                <a:solidFill>
                  <a:srgbClr val="7030A0"/>
                </a:solidFill>
                <a:latin typeface="Gill Sans" panose="020B0502020104020203" pitchFamily="34" charset="-79"/>
                <a:cs typeface="Gill Sans" panose="020B0502020104020203" pitchFamily="34" charset="-79"/>
              </a:rPr>
              <a:t>Vershynin</a:t>
            </a:r>
            <a:r>
              <a:rPr lang="en-US" altLang="en-US" i="1" dirty="0">
                <a:solidFill>
                  <a:srgbClr val="7030A0"/>
                </a:solidFill>
                <a:latin typeface="Gill Sans" panose="020B0502020104020203" pitchFamily="34" charset="-79"/>
                <a:cs typeface="Gill Sans" panose="020B0502020104020203" pitchFamily="34" charset="-79"/>
              </a:rPr>
              <a:t>, 2020)</a:t>
            </a:r>
          </a:p>
        </p:txBody>
      </p:sp>
      <p:sp>
        <p:nvSpPr>
          <p:cNvPr id="5" name="TextBox 4">
            <a:extLst>
              <a:ext uri="{FF2B5EF4-FFF2-40B4-BE49-F238E27FC236}">
                <a16:creationId xmlns:a16="http://schemas.microsoft.com/office/drawing/2014/main" id="{086B6854-DF1D-B843-96D3-A300E5F8B225}"/>
              </a:ext>
            </a:extLst>
          </p:cNvPr>
          <p:cNvSpPr txBox="1"/>
          <p:nvPr/>
        </p:nvSpPr>
        <p:spPr>
          <a:xfrm>
            <a:off x="1823739" y="5573410"/>
            <a:ext cx="8778813" cy="480131"/>
          </a:xfrm>
          <a:prstGeom prst="rect">
            <a:avLst/>
          </a:prstGeom>
          <a:noFill/>
        </p:spPr>
        <p:txBody>
          <a:bodyPr wrap="none" rtlCol="0">
            <a:spAutoFit/>
          </a:bodyPr>
          <a:lstStyle/>
          <a:p>
            <a:pPr lvl="0" algn="ctr">
              <a:lnSpc>
                <a:spcPct val="90000"/>
              </a:lnSpc>
              <a:spcBef>
                <a:spcPts val="1000"/>
              </a:spcBef>
            </a:pPr>
            <a:r>
              <a:rPr lang="en-US" sz="2800" i="1" dirty="0">
                <a:solidFill>
                  <a:srgbClr val="7030A0"/>
                </a:solidFill>
                <a:latin typeface="Gill Sans" panose="020B0502020104020203" pitchFamily="34" charset="-79"/>
                <a:cs typeface="Gill Sans" panose="020B0502020104020203" pitchFamily="34" charset="-79"/>
              </a:rPr>
              <a:t>Is going deeper beneficial for threshold networks? (Baum, 1988)</a:t>
            </a:r>
          </a:p>
        </p:txBody>
      </p:sp>
    </p:spTree>
    <p:extLst>
      <p:ext uri="{BB962C8B-B14F-4D97-AF65-F5344CB8AC3E}">
        <p14:creationId xmlns:p14="http://schemas.microsoft.com/office/powerpoint/2010/main" val="108460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81FF-DCDC-8645-A3F9-3F99E9F946D9}"/>
              </a:ext>
            </a:extLst>
          </p:cNvPr>
          <p:cNvSpPr>
            <a:spLocks noGrp="1"/>
          </p:cNvSpPr>
          <p:nvPr>
            <p:ph type="title"/>
          </p:nvPr>
        </p:nvSpPr>
        <p:spPr/>
        <p:txBody>
          <a:bodyPr/>
          <a:lstStyle/>
          <a:p>
            <a:r>
              <a:rPr lang="en-US" altLang="en-US" dirty="0">
                <a:solidFill>
                  <a:srgbClr val="0070C0"/>
                </a:solidFill>
              </a:rPr>
              <a:t>Our results</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A4C098-7DFD-7B46-8958-1EEE8E752757}"/>
                  </a:ext>
                </a:extLst>
              </p:cNvPr>
              <p:cNvSpPr txBox="1"/>
              <p:nvPr/>
            </p:nvSpPr>
            <p:spPr>
              <a:xfrm>
                <a:off x="8166097" y="1207915"/>
                <a:ext cx="2073901"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a:t>
                </a:r>
                <a:r>
                  <a:rPr lang="en-US" dirty="0">
                    <a:latin typeface="Gill Sans Light" panose="020B0302020104020203" pitchFamily="34" charset="-79"/>
                    <a:cs typeface="Gill Sans Light" panose="020B0302020104020203" pitchFamily="34" charset="-79"/>
                  </a:rPr>
                  <a:t>#samples</a:t>
                </a:r>
              </a:p>
              <a:p>
                <a14:m>
                  <m:oMath xmlns:m="http://schemas.openxmlformats.org/officeDocument/2006/math">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oMath>
                </a14:m>
                <a:r>
                  <a:rPr lang="en-US" dirty="0">
                    <a:latin typeface="Gill Sans Light" panose="020B0302020104020203" pitchFamily="34" charset="-79"/>
                    <a:cs typeface="Gill Sans Light" panose="020B0302020104020203" pitchFamily="34" charset="-79"/>
                  </a:rPr>
                  <a:t> input dimension</a:t>
                </a:r>
              </a:p>
            </p:txBody>
          </p:sp>
        </mc:Choice>
        <mc:Fallback xmlns="">
          <p:sp>
            <p:nvSpPr>
              <p:cNvPr id="6" name="TextBox 5">
                <a:extLst>
                  <a:ext uri="{FF2B5EF4-FFF2-40B4-BE49-F238E27FC236}">
                    <a16:creationId xmlns:a16="http://schemas.microsoft.com/office/drawing/2014/main" id="{5AA4C098-7DFD-7B46-8958-1EEE8E752757}"/>
                  </a:ext>
                </a:extLst>
              </p:cNvPr>
              <p:cNvSpPr txBox="1">
                <a:spLocks noRot="1" noChangeAspect="1" noMove="1" noResize="1" noEditPoints="1" noAdjustHandles="1" noChangeArrowheads="1" noChangeShapeType="1" noTextEdit="1"/>
              </p:cNvSpPr>
              <p:nvPr/>
            </p:nvSpPr>
            <p:spPr>
              <a:xfrm>
                <a:off x="8166097" y="1207915"/>
                <a:ext cx="2073901" cy="646331"/>
              </a:xfrm>
              <a:prstGeom prst="rect">
                <a:avLst/>
              </a:prstGeom>
              <a:blipFill>
                <a:blip r:embed="rId2"/>
                <a:stretch>
                  <a:fillRect t="-3922" r="-1220" b="-17647"/>
                </a:stretch>
              </a:blipFill>
            </p:spPr>
            <p:txBody>
              <a:bodyPr/>
              <a:lstStyle/>
              <a:p>
                <a:r>
                  <a:rPr lang="en-US">
                    <a:noFill/>
                  </a:rPr>
                  <a:t> </a:t>
                </a:r>
              </a:p>
            </p:txBody>
          </p:sp>
        </mc:Fallback>
      </mc:AlternateContent>
    </p:spTree>
    <p:extLst>
      <p:ext uri="{BB962C8B-B14F-4D97-AF65-F5344CB8AC3E}">
        <p14:creationId xmlns:p14="http://schemas.microsoft.com/office/powerpoint/2010/main" val="126978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81FF-DCDC-8645-A3F9-3F99E9F946D9}"/>
              </a:ext>
            </a:extLst>
          </p:cNvPr>
          <p:cNvSpPr>
            <a:spLocks noGrp="1"/>
          </p:cNvSpPr>
          <p:nvPr>
            <p:ph type="title"/>
          </p:nvPr>
        </p:nvSpPr>
        <p:spPr/>
        <p:txBody>
          <a:bodyPr/>
          <a:lstStyle/>
          <a:p>
            <a:r>
              <a:rPr lang="en-US" altLang="en-US" dirty="0">
                <a:solidFill>
                  <a:srgbClr val="0070C0"/>
                </a:solidFill>
              </a:rPr>
              <a:t>Our results</a:t>
            </a:r>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D61D497-5210-FF47-8CF1-B9EAC77162E9}"/>
                  </a:ext>
                </a:extLst>
              </p:cNvPr>
              <p:cNvGraphicFramePr>
                <a:graphicFrameLocks noGrp="1"/>
              </p:cNvGraphicFramePr>
              <p:nvPr>
                <p:extLst>
                  <p:ext uri="{D42A27DB-BD31-4B8C-83A1-F6EECF244321}">
                    <p14:modId xmlns:p14="http://schemas.microsoft.com/office/powerpoint/2010/main" val="4226262263"/>
                  </p:ext>
                </p:extLst>
              </p:nvPr>
            </p:nvGraphicFramePr>
            <p:xfrm>
              <a:off x="517198" y="2345013"/>
              <a:ext cx="11157603" cy="741680"/>
            </p:xfrm>
            <a:graphic>
              <a:graphicData uri="http://schemas.openxmlformats.org/drawingml/2006/table">
                <a:tbl>
                  <a:tblPr firstRow="1" bandRow="1"/>
                  <a:tblGrid>
                    <a:gridCol w="2125090">
                      <a:extLst>
                        <a:ext uri="{9D8B030D-6E8A-4147-A177-3AD203B41FA5}">
                          <a16:colId xmlns:a16="http://schemas.microsoft.com/office/drawing/2014/main" val="2117086650"/>
                        </a:ext>
                      </a:extLst>
                    </a:gridCol>
                    <a:gridCol w="2433914">
                      <a:extLst>
                        <a:ext uri="{9D8B030D-6E8A-4147-A177-3AD203B41FA5}">
                          <a16:colId xmlns:a16="http://schemas.microsoft.com/office/drawing/2014/main" val="1510491745"/>
                        </a:ext>
                      </a:extLst>
                    </a:gridCol>
                    <a:gridCol w="2204815">
                      <a:extLst>
                        <a:ext uri="{9D8B030D-6E8A-4147-A177-3AD203B41FA5}">
                          <a16:colId xmlns:a16="http://schemas.microsoft.com/office/drawing/2014/main" val="4072367142"/>
                        </a:ext>
                      </a:extLst>
                    </a:gridCol>
                    <a:gridCol w="4393784">
                      <a:extLst>
                        <a:ext uri="{9D8B030D-6E8A-4147-A177-3AD203B41FA5}">
                          <a16:colId xmlns:a16="http://schemas.microsoft.com/office/drawing/2014/main" val="4129103199"/>
                        </a:ext>
                      </a:extLst>
                    </a:gridCol>
                  </a:tblGrid>
                  <a:tr h="370840">
                    <a:tc>
                      <a:txBody>
                        <a:bodyPr/>
                        <a:lstStyle/>
                        <a:p>
                          <a:pPr algn="ctr"/>
                          <a:endParaRPr lang="en-US" b="0" i="0" dirty="0">
                            <a:latin typeface="Gill Sans Light" panose="020B0302020104020203" pitchFamily="34" charset="-79"/>
                            <a:cs typeface="Gill Sans Light" panose="020B0302020104020203" pitchFamily="34" charset="-79"/>
                          </a:endParaRPr>
                        </a:p>
                      </a:txBody>
                      <a:tcPr/>
                    </a:tc>
                    <a:tc>
                      <a:txBody>
                        <a:bodyPr/>
                        <a:lstStyle/>
                        <a:p>
                          <a:pPr algn="ctr"/>
                          <a:r>
                            <a:rPr lang="en-US" b="0" i="0" dirty="0">
                              <a:latin typeface="Gill Sans Light" panose="020B0302020104020203" pitchFamily="34" charset="-79"/>
                              <a:cs typeface="Gill Sans Light" panose="020B0302020104020203" pitchFamily="34" charset="-79"/>
                            </a:rPr>
                            <a:t>#weights</a:t>
                          </a:r>
                        </a:p>
                      </a:txBody>
                      <a:tcPr/>
                    </a:tc>
                    <a:tc>
                      <a:txBody>
                        <a:bodyPr/>
                        <a:lstStyle/>
                        <a:p>
                          <a:pPr algn="ctr"/>
                          <a:r>
                            <a:rPr lang="en-US" b="0" i="0" dirty="0">
                              <a:latin typeface="Gill Sans Light" panose="020B0302020104020203" pitchFamily="34" charset="-79"/>
                              <a:cs typeface="Gill Sans Light" panose="020B0302020104020203" pitchFamily="34" charset="-79"/>
                            </a:rPr>
                            <a:t>#neurons</a:t>
                          </a:r>
                        </a:p>
                      </a:txBody>
                      <a:tcPr/>
                    </a:tc>
                    <a:tc>
                      <a:txBody>
                        <a:bodyPr/>
                        <a:lstStyle/>
                        <a:p>
                          <a:pPr algn="ctr"/>
                          <a:r>
                            <a:rPr lang="en-US" b="0" i="0" dirty="0">
                              <a:latin typeface="Gill Sans Light" panose="020B0302020104020203" pitchFamily="34" charset="-79"/>
                              <a:cs typeface="Gill Sans Light" panose="020B0302020104020203" pitchFamily="34" charset="-79"/>
                            </a:rPr>
                            <a:t>Assumptions</a:t>
                          </a:r>
                        </a:p>
                      </a:txBody>
                      <a:tcPr/>
                    </a:tc>
                    <a:extLst>
                      <a:ext uri="{0D108BD9-81ED-4DB2-BD59-A6C34878D82A}">
                        <a16:rowId xmlns:a16="http://schemas.microsoft.com/office/drawing/2014/main" val="1600868840"/>
                      </a:ext>
                    </a:extLst>
                  </a:tr>
                  <a:tr h="370840">
                    <a:tc>
                      <a:txBody>
                        <a:bodyPr/>
                        <a:lstStyle/>
                        <a:p>
                          <a:pPr algn="l"/>
                          <a:r>
                            <a:rPr lang="en-US" b="0" i="0" dirty="0">
                              <a:latin typeface="Gill Sans Light" panose="020B0302020104020203" pitchFamily="34" charset="-79"/>
                              <a:cs typeface="Gill Sans Light" panose="020B0302020104020203" pitchFamily="34" charset="-79"/>
                            </a:rPr>
                            <a:t>Baum (1988)</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Gill Sans Light" panose="020B0302020104020203" pitchFamily="34" charset="-79"/>
                                  </a:rPr>
                                  <m:t>𝑂</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𝑛</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Gill Sans Light" panose="020B0302020104020203" pitchFamily="34" charset="-79"/>
                                  </a:rPr>
                                  <m:t>𝑂</m:t>
                                </m:r>
                                <m:r>
                                  <a:rPr lang="en-US" b="0" i="1" smtClean="0">
                                    <a:latin typeface="Cambria Math" panose="02040503050406030204" pitchFamily="18" charset="0"/>
                                    <a:cs typeface="Gill Sans Light" panose="020B0302020104020203" pitchFamily="34" charset="-79"/>
                                  </a:rPr>
                                  <m:t>(</m:t>
                                </m:r>
                                <m:d>
                                  <m:dPr>
                                    <m:begChr m:val="⌈"/>
                                    <m:endChr m:val="⌉"/>
                                    <m:ctrlPr>
                                      <a:rPr lang="en-US" b="0" i="1" dirty="0" smtClean="0">
                                        <a:latin typeface="Cambria Math" panose="02040503050406030204" pitchFamily="18" charset="0"/>
                                        <a:cs typeface="Gill Sans Light" panose="020B0302020104020203" pitchFamily="34" charset="-79"/>
                                      </a:rPr>
                                    </m:ctrlPr>
                                  </m:dPr>
                                  <m:e>
                                    <m:r>
                                      <a:rPr lang="en-US" b="0" i="1" dirty="0" smtClean="0">
                                        <a:latin typeface="Cambria Math" panose="02040503050406030204" pitchFamily="18" charset="0"/>
                                        <a:cs typeface="Gill Sans Light" panose="020B0302020104020203" pitchFamily="34" charset="-79"/>
                                      </a:rPr>
                                      <m:t>𝑛</m:t>
                                    </m:r>
                                    <m:r>
                                      <a:rPr lang="en-US" b="0" i="1" dirty="0" smtClean="0">
                                        <a:latin typeface="Cambria Math" panose="02040503050406030204" pitchFamily="18" charset="0"/>
                                        <a:cs typeface="Gill Sans Light" panose="020B0302020104020203" pitchFamily="34" charset="-79"/>
                                      </a:rPr>
                                      <m:t>/</m:t>
                                    </m:r>
                                    <m:r>
                                      <a:rPr lang="en-US" b="0" i="1" dirty="0" smtClean="0">
                                        <a:latin typeface="Cambria Math" panose="02040503050406030204" pitchFamily="18" charset="0"/>
                                        <a:cs typeface="Gill Sans Light" panose="020B0302020104020203" pitchFamily="34" charset="-79"/>
                                      </a:rPr>
                                      <m:t>𝑑</m:t>
                                    </m:r>
                                  </m:e>
                                </m:d>
                                <m:r>
                                  <a:rPr lang="en-US" b="0" i="1" smtClean="0">
                                    <a:latin typeface="Cambria Math" panose="02040503050406030204" pitchFamily="18" charset="0"/>
                                    <a:cs typeface="Gill Sans Light" panose="020B0302020104020203" pitchFamily="34" charset="-79"/>
                                  </a:rPr>
                                  <m:t>)</m:t>
                                </m:r>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in general position</a:t>
                          </a:r>
                        </a:p>
                      </a:txBody>
                      <a:tcPr/>
                    </a:tc>
                    <a:extLst>
                      <a:ext uri="{0D108BD9-81ED-4DB2-BD59-A6C34878D82A}">
                        <a16:rowId xmlns:a16="http://schemas.microsoft.com/office/drawing/2014/main" val="3570631655"/>
                      </a:ext>
                    </a:extLst>
                  </a:tr>
                </a:tbl>
              </a:graphicData>
            </a:graphic>
          </p:graphicFrame>
        </mc:Choice>
        <mc:Fallback xmlns="">
          <p:graphicFrame>
            <p:nvGraphicFramePr>
              <p:cNvPr id="4" name="Table 4">
                <a:extLst>
                  <a:ext uri="{FF2B5EF4-FFF2-40B4-BE49-F238E27FC236}">
                    <a16:creationId xmlns:a16="http://schemas.microsoft.com/office/drawing/2014/main" id="{5D61D497-5210-FF47-8CF1-B9EAC77162E9}"/>
                  </a:ext>
                </a:extLst>
              </p:cNvPr>
              <p:cNvGraphicFramePr>
                <a:graphicFrameLocks noGrp="1"/>
              </p:cNvGraphicFramePr>
              <p:nvPr>
                <p:extLst>
                  <p:ext uri="{D42A27DB-BD31-4B8C-83A1-F6EECF244321}">
                    <p14:modId xmlns:p14="http://schemas.microsoft.com/office/powerpoint/2010/main" val="4226262263"/>
                  </p:ext>
                </p:extLst>
              </p:nvPr>
            </p:nvGraphicFramePr>
            <p:xfrm>
              <a:off x="517198" y="2345013"/>
              <a:ext cx="11157603" cy="741680"/>
            </p:xfrm>
            <a:graphic>
              <a:graphicData uri="http://schemas.openxmlformats.org/drawingml/2006/table">
                <a:tbl>
                  <a:tblPr firstRow="1" bandRow="1"/>
                  <a:tblGrid>
                    <a:gridCol w="2125090">
                      <a:extLst>
                        <a:ext uri="{9D8B030D-6E8A-4147-A177-3AD203B41FA5}">
                          <a16:colId xmlns:a16="http://schemas.microsoft.com/office/drawing/2014/main" val="2117086650"/>
                        </a:ext>
                      </a:extLst>
                    </a:gridCol>
                    <a:gridCol w="2433914">
                      <a:extLst>
                        <a:ext uri="{9D8B030D-6E8A-4147-A177-3AD203B41FA5}">
                          <a16:colId xmlns:a16="http://schemas.microsoft.com/office/drawing/2014/main" val="1510491745"/>
                        </a:ext>
                      </a:extLst>
                    </a:gridCol>
                    <a:gridCol w="2204815">
                      <a:extLst>
                        <a:ext uri="{9D8B030D-6E8A-4147-A177-3AD203B41FA5}">
                          <a16:colId xmlns:a16="http://schemas.microsoft.com/office/drawing/2014/main" val="4072367142"/>
                        </a:ext>
                      </a:extLst>
                    </a:gridCol>
                    <a:gridCol w="4393784">
                      <a:extLst>
                        <a:ext uri="{9D8B030D-6E8A-4147-A177-3AD203B41FA5}">
                          <a16:colId xmlns:a16="http://schemas.microsoft.com/office/drawing/2014/main" val="4129103199"/>
                        </a:ext>
                      </a:extLst>
                    </a:gridCol>
                  </a:tblGrid>
                  <a:tr h="370840">
                    <a:tc>
                      <a:txBody>
                        <a:bodyPr/>
                        <a:lstStyle/>
                        <a:p>
                          <a:pPr algn="ctr"/>
                          <a:endParaRPr lang="en-US" b="0" i="0" dirty="0">
                            <a:latin typeface="Gill Sans Light" panose="020B0302020104020203" pitchFamily="34" charset="-79"/>
                            <a:cs typeface="Gill Sans Light" panose="020B0302020104020203" pitchFamily="34" charset="-79"/>
                          </a:endParaRPr>
                        </a:p>
                      </a:txBody>
                      <a:tcPr/>
                    </a:tc>
                    <a:tc>
                      <a:txBody>
                        <a:bodyPr/>
                        <a:lstStyle/>
                        <a:p>
                          <a:pPr algn="ctr"/>
                          <a:r>
                            <a:rPr lang="en-US" b="0" i="0" dirty="0">
                              <a:latin typeface="Gill Sans Light" panose="020B0302020104020203" pitchFamily="34" charset="-79"/>
                              <a:cs typeface="Gill Sans Light" panose="020B0302020104020203" pitchFamily="34" charset="-79"/>
                            </a:rPr>
                            <a:t>#weights</a:t>
                          </a:r>
                        </a:p>
                      </a:txBody>
                      <a:tcPr/>
                    </a:tc>
                    <a:tc>
                      <a:txBody>
                        <a:bodyPr/>
                        <a:lstStyle/>
                        <a:p>
                          <a:pPr algn="ctr"/>
                          <a:r>
                            <a:rPr lang="en-US" b="0" i="0" dirty="0">
                              <a:latin typeface="Gill Sans Light" panose="020B0302020104020203" pitchFamily="34" charset="-79"/>
                              <a:cs typeface="Gill Sans Light" panose="020B0302020104020203" pitchFamily="34" charset="-79"/>
                            </a:rPr>
                            <a:t>#neurons</a:t>
                          </a:r>
                        </a:p>
                      </a:txBody>
                      <a:tcPr/>
                    </a:tc>
                    <a:tc>
                      <a:txBody>
                        <a:bodyPr/>
                        <a:lstStyle/>
                        <a:p>
                          <a:pPr algn="ctr"/>
                          <a:r>
                            <a:rPr lang="en-US" b="0" i="0" dirty="0">
                              <a:latin typeface="Gill Sans Light" panose="020B0302020104020203" pitchFamily="34" charset="-79"/>
                              <a:cs typeface="Gill Sans Light" panose="020B0302020104020203" pitchFamily="34" charset="-79"/>
                            </a:rPr>
                            <a:t>Assumptions</a:t>
                          </a:r>
                        </a:p>
                      </a:txBody>
                      <a:tcPr/>
                    </a:tc>
                    <a:extLst>
                      <a:ext uri="{0D108BD9-81ED-4DB2-BD59-A6C34878D82A}">
                        <a16:rowId xmlns:a16="http://schemas.microsoft.com/office/drawing/2014/main" val="1600868840"/>
                      </a:ext>
                    </a:extLst>
                  </a:tr>
                  <a:tr h="370840">
                    <a:tc>
                      <a:txBody>
                        <a:bodyPr/>
                        <a:lstStyle/>
                        <a:p>
                          <a:pPr algn="l"/>
                          <a:r>
                            <a:rPr lang="en-US" b="0" i="0" dirty="0">
                              <a:latin typeface="Gill Sans Light" panose="020B0302020104020203" pitchFamily="34" charset="-79"/>
                              <a:cs typeface="Gill Sans Light" panose="020B0302020104020203" pitchFamily="34" charset="-79"/>
                            </a:rPr>
                            <a:t>Baum (1988)</a:t>
                          </a:r>
                        </a:p>
                      </a:txBody>
                      <a:tcPr/>
                    </a:tc>
                    <a:tc>
                      <a:txBody>
                        <a:bodyPr/>
                        <a:lstStyle/>
                        <a:p>
                          <a:endParaRPr lang="en-US"/>
                        </a:p>
                      </a:txBody>
                      <a:tcPr>
                        <a:blipFill>
                          <a:blip r:embed="rId3"/>
                          <a:stretch>
                            <a:fillRect l="-88021" t="-106667" r="-271354" b="-23333"/>
                          </a:stretch>
                        </a:blipFill>
                      </a:tcPr>
                    </a:tc>
                    <a:tc>
                      <a:txBody>
                        <a:bodyPr/>
                        <a:lstStyle/>
                        <a:p>
                          <a:endParaRPr lang="en-US"/>
                        </a:p>
                      </a:txBody>
                      <a:tcPr>
                        <a:blipFill>
                          <a:blip r:embed="rId3"/>
                          <a:stretch>
                            <a:fillRect l="-208671" t="-106667" r="-201156" b="-23333"/>
                          </a:stretch>
                        </a:blip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in general position</a:t>
                          </a:r>
                        </a:p>
                      </a:txBody>
                      <a:tcPr/>
                    </a:tc>
                    <a:extLst>
                      <a:ext uri="{0D108BD9-81ED-4DB2-BD59-A6C34878D82A}">
                        <a16:rowId xmlns:a16="http://schemas.microsoft.com/office/drawing/2014/main" val="357063165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A4C098-7DFD-7B46-8958-1EEE8E752757}"/>
                  </a:ext>
                </a:extLst>
              </p:cNvPr>
              <p:cNvSpPr txBox="1"/>
              <p:nvPr/>
            </p:nvSpPr>
            <p:spPr>
              <a:xfrm>
                <a:off x="8166097" y="1207915"/>
                <a:ext cx="2073901"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a:t>
                </a:r>
                <a:r>
                  <a:rPr lang="en-US" dirty="0">
                    <a:latin typeface="Gill Sans Light" panose="020B0302020104020203" pitchFamily="34" charset="-79"/>
                    <a:cs typeface="Gill Sans Light" panose="020B0302020104020203" pitchFamily="34" charset="-79"/>
                  </a:rPr>
                  <a:t>#samples</a:t>
                </a:r>
              </a:p>
              <a:p>
                <a14:m>
                  <m:oMath xmlns:m="http://schemas.openxmlformats.org/officeDocument/2006/math">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oMath>
                </a14:m>
                <a:r>
                  <a:rPr lang="en-US" dirty="0">
                    <a:latin typeface="Gill Sans Light" panose="020B0302020104020203" pitchFamily="34" charset="-79"/>
                    <a:cs typeface="Gill Sans Light" panose="020B0302020104020203" pitchFamily="34" charset="-79"/>
                  </a:rPr>
                  <a:t> input dimension</a:t>
                </a:r>
              </a:p>
            </p:txBody>
          </p:sp>
        </mc:Choice>
        <mc:Fallback xmlns="">
          <p:sp>
            <p:nvSpPr>
              <p:cNvPr id="6" name="TextBox 5">
                <a:extLst>
                  <a:ext uri="{FF2B5EF4-FFF2-40B4-BE49-F238E27FC236}">
                    <a16:creationId xmlns:a16="http://schemas.microsoft.com/office/drawing/2014/main" id="{5AA4C098-7DFD-7B46-8958-1EEE8E752757}"/>
                  </a:ext>
                </a:extLst>
              </p:cNvPr>
              <p:cNvSpPr txBox="1">
                <a:spLocks noRot="1" noChangeAspect="1" noMove="1" noResize="1" noEditPoints="1" noAdjustHandles="1" noChangeArrowheads="1" noChangeShapeType="1" noTextEdit="1"/>
              </p:cNvSpPr>
              <p:nvPr/>
            </p:nvSpPr>
            <p:spPr>
              <a:xfrm>
                <a:off x="8166097" y="1207915"/>
                <a:ext cx="2073901" cy="646331"/>
              </a:xfrm>
              <a:prstGeom prst="rect">
                <a:avLst/>
              </a:prstGeom>
              <a:blipFill>
                <a:blip r:embed="rId4"/>
                <a:stretch>
                  <a:fillRect t="-3922" r="-1220" b="-17647"/>
                </a:stretch>
              </a:blipFill>
            </p:spPr>
            <p:txBody>
              <a:bodyPr/>
              <a:lstStyle/>
              <a:p>
                <a:r>
                  <a:rPr lang="en-US">
                    <a:noFill/>
                  </a:rPr>
                  <a:t> </a:t>
                </a:r>
              </a:p>
            </p:txBody>
          </p:sp>
        </mc:Fallback>
      </mc:AlternateContent>
    </p:spTree>
    <p:extLst>
      <p:ext uri="{BB962C8B-B14F-4D97-AF65-F5344CB8AC3E}">
        <p14:creationId xmlns:p14="http://schemas.microsoft.com/office/powerpoint/2010/main" val="1486708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81FF-DCDC-8645-A3F9-3F99E9F946D9}"/>
              </a:ext>
            </a:extLst>
          </p:cNvPr>
          <p:cNvSpPr>
            <a:spLocks noGrp="1"/>
          </p:cNvSpPr>
          <p:nvPr>
            <p:ph type="title"/>
          </p:nvPr>
        </p:nvSpPr>
        <p:spPr/>
        <p:txBody>
          <a:bodyPr/>
          <a:lstStyle/>
          <a:p>
            <a:r>
              <a:rPr lang="en-US" altLang="en-US" dirty="0">
                <a:solidFill>
                  <a:srgbClr val="0070C0"/>
                </a:solidFill>
              </a:rPr>
              <a:t>Our results</a:t>
            </a:r>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D61D497-5210-FF47-8CF1-B9EAC77162E9}"/>
                  </a:ext>
                </a:extLst>
              </p:cNvPr>
              <p:cNvGraphicFramePr>
                <a:graphicFrameLocks noGrp="1"/>
              </p:cNvGraphicFramePr>
              <p:nvPr>
                <p:extLst>
                  <p:ext uri="{D42A27DB-BD31-4B8C-83A1-F6EECF244321}">
                    <p14:modId xmlns:p14="http://schemas.microsoft.com/office/powerpoint/2010/main" val="1801458036"/>
                  </p:ext>
                </p:extLst>
              </p:nvPr>
            </p:nvGraphicFramePr>
            <p:xfrm>
              <a:off x="517198" y="2345013"/>
              <a:ext cx="11157603" cy="1381760"/>
            </p:xfrm>
            <a:graphic>
              <a:graphicData uri="http://schemas.openxmlformats.org/drawingml/2006/table">
                <a:tbl>
                  <a:tblPr firstRow="1" bandRow="1"/>
                  <a:tblGrid>
                    <a:gridCol w="2125090">
                      <a:extLst>
                        <a:ext uri="{9D8B030D-6E8A-4147-A177-3AD203B41FA5}">
                          <a16:colId xmlns:a16="http://schemas.microsoft.com/office/drawing/2014/main" val="2117086650"/>
                        </a:ext>
                      </a:extLst>
                    </a:gridCol>
                    <a:gridCol w="2433914">
                      <a:extLst>
                        <a:ext uri="{9D8B030D-6E8A-4147-A177-3AD203B41FA5}">
                          <a16:colId xmlns:a16="http://schemas.microsoft.com/office/drawing/2014/main" val="1510491745"/>
                        </a:ext>
                      </a:extLst>
                    </a:gridCol>
                    <a:gridCol w="2204815">
                      <a:extLst>
                        <a:ext uri="{9D8B030D-6E8A-4147-A177-3AD203B41FA5}">
                          <a16:colId xmlns:a16="http://schemas.microsoft.com/office/drawing/2014/main" val="4072367142"/>
                        </a:ext>
                      </a:extLst>
                    </a:gridCol>
                    <a:gridCol w="4393784">
                      <a:extLst>
                        <a:ext uri="{9D8B030D-6E8A-4147-A177-3AD203B41FA5}">
                          <a16:colId xmlns:a16="http://schemas.microsoft.com/office/drawing/2014/main" val="4129103199"/>
                        </a:ext>
                      </a:extLst>
                    </a:gridCol>
                  </a:tblGrid>
                  <a:tr h="370840">
                    <a:tc>
                      <a:txBody>
                        <a:bodyPr/>
                        <a:lstStyle/>
                        <a:p>
                          <a:pPr algn="ctr"/>
                          <a:endParaRPr lang="en-US" b="0" i="0" dirty="0">
                            <a:latin typeface="Gill Sans Light" panose="020B0302020104020203" pitchFamily="34" charset="-79"/>
                            <a:cs typeface="Gill Sans Light" panose="020B0302020104020203" pitchFamily="34" charset="-79"/>
                          </a:endParaRPr>
                        </a:p>
                      </a:txBody>
                      <a:tcPr/>
                    </a:tc>
                    <a:tc>
                      <a:txBody>
                        <a:bodyPr/>
                        <a:lstStyle/>
                        <a:p>
                          <a:pPr algn="ctr"/>
                          <a:r>
                            <a:rPr lang="en-US" b="0" i="0" dirty="0">
                              <a:latin typeface="Gill Sans Light" panose="020B0302020104020203" pitchFamily="34" charset="-79"/>
                              <a:cs typeface="Gill Sans Light" panose="020B0302020104020203" pitchFamily="34" charset="-79"/>
                            </a:rPr>
                            <a:t>#weights</a:t>
                          </a:r>
                        </a:p>
                      </a:txBody>
                      <a:tcPr/>
                    </a:tc>
                    <a:tc>
                      <a:txBody>
                        <a:bodyPr/>
                        <a:lstStyle/>
                        <a:p>
                          <a:pPr algn="ctr"/>
                          <a:r>
                            <a:rPr lang="en-US" b="0" i="0" dirty="0">
                              <a:latin typeface="Gill Sans Light" panose="020B0302020104020203" pitchFamily="34" charset="-79"/>
                              <a:cs typeface="Gill Sans Light" panose="020B0302020104020203" pitchFamily="34" charset="-79"/>
                            </a:rPr>
                            <a:t>#neurons</a:t>
                          </a:r>
                        </a:p>
                      </a:txBody>
                      <a:tcPr/>
                    </a:tc>
                    <a:tc>
                      <a:txBody>
                        <a:bodyPr/>
                        <a:lstStyle/>
                        <a:p>
                          <a:pPr algn="ctr"/>
                          <a:r>
                            <a:rPr lang="en-US" b="0" i="0" dirty="0">
                              <a:latin typeface="Gill Sans Light" panose="020B0302020104020203" pitchFamily="34" charset="-79"/>
                              <a:cs typeface="Gill Sans Light" panose="020B0302020104020203" pitchFamily="34" charset="-79"/>
                            </a:rPr>
                            <a:t>Assumptions</a:t>
                          </a:r>
                        </a:p>
                      </a:txBody>
                      <a:tcPr/>
                    </a:tc>
                    <a:extLst>
                      <a:ext uri="{0D108BD9-81ED-4DB2-BD59-A6C34878D82A}">
                        <a16:rowId xmlns:a16="http://schemas.microsoft.com/office/drawing/2014/main" val="1600868840"/>
                      </a:ext>
                    </a:extLst>
                  </a:tr>
                  <a:tr h="370840">
                    <a:tc>
                      <a:txBody>
                        <a:bodyPr/>
                        <a:lstStyle/>
                        <a:p>
                          <a:pPr algn="l"/>
                          <a:r>
                            <a:rPr lang="en-US" b="0" i="0" dirty="0">
                              <a:latin typeface="Gill Sans Light" panose="020B0302020104020203" pitchFamily="34" charset="-79"/>
                              <a:cs typeface="Gill Sans Light" panose="020B0302020104020203" pitchFamily="34" charset="-79"/>
                            </a:rPr>
                            <a:t>Baum (1988)</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Gill Sans Light" panose="020B0302020104020203" pitchFamily="34" charset="-79"/>
                                  </a:rPr>
                                  <m:t>𝑂</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𝑛</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Gill Sans Light" panose="020B0302020104020203" pitchFamily="34" charset="-79"/>
                                  </a:rPr>
                                  <m:t>𝑂</m:t>
                                </m:r>
                                <m:r>
                                  <a:rPr lang="en-US" b="0" i="1" smtClean="0">
                                    <a:latin typeface="Cambria Math" panose="02040503050406030204" pitchFamily="18" charset="0"/>
                                    <a:cs typeface="Gill Sans Light" panose="020B0302020104020203" pitchFamily="34" charset="-79"/>
                                  </a:rPr>
                                  <m:t>(</m:t>
                                </m:r>
                                <m:d>
                                  <m:dPr>
                                    <m:begChr m:val="⌈"/>
                                    <m:endChr m:val="⌉"/>
                                    <m:ctrlPr>
                                      <a:rPr lang="en-US" b="0" i="1" dirty="0" smtClean="0">
                                        <a:latin typeface="Cambria Math" panose="02040503050406030204" pitchFamily="18" charset="0"/>
                                        <a:cs typeface="Gill Sans Light" panose="020B0302020104020203" pitchFamily="34" charset="-79"/>
                                      </a:rPr>
                                    </m:ctrlPr>
                                  </m:dPr>
                                  <m:e>
                                    <m:r>
                                      <a:rPr lang="en-US" b="0" i="1" dirty="0" smtClean="0">
                                        <a:latin typeface="Cambria Math" panose="02040503050406030204" pitchFamily="18" charset="0"/>
                                        <a:cs typeface="Gill Sans Light" panose="020B0302020104020203" pitchFamily="34" charset="-79"/>
                                      </a:rPr>
                                      <m:t>𝑛</m:t>
                                    </m:r>
                                    <m:r>
                                      <a:rPr lang="en-US" b="0" i="1" dirty="0" smtClean="0">
                                        <a:latin typeface="Cambria Math" panose="02040503050406030204" pitchFamily="18" charset="0"/>
                                        <a:cs typeface="Gill Sans Light" panose="020B0302020104020203" pitchFamily="34" charset="-79"/>
                                      </a:rPr>
                                      <m:t>/</m:t>
                                    </m:r>
                                    <m:r>
                                      <a:rPr lang="en-US" b="0" i="1" dirty="0" smtClean="0">
                                        <a:latin typeface="Cambria Math" panose="02040503050406030204" pitchFamily="18" charset="0"/>
                                        <a:cs typeface="Gill Sans Light" panose="020B0302020104020203" pitchFamily="34" charset="-79"/>
                                      </a:rPr>
                                      <m:t>𝑑</m:t>
                                    </m:r>
                                  </m:e>
                                </m:d>
                                <m:r>
                                  <a:rPr lang="en-US" b="0" i="1" smtClean="0">
                                    <a:latin typeface="Cambria Math" panose="02040503050406030204" pitchFamily="18" charset="0"/>
                                    <a:cs typeface="Gill Sans Light" panose="020B0302020104020203" pitchFamily="34" charset="-79"/>
                                  </a:rPr>
                                  <m:t>)</m:t>
                                </m:r>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in general position</a:t>
                          </a:r>
                        </a:p>
                      </a:txBody>
                      <a:tcPr/>
                    </a:tc>
                    <a:extLst>
                      <a:ext uri="{0D108BD9-81ED-4DB2-BD59-A6C34878D82A}">
                        <a16:rowId xmlns:a16="http://schemas.microsoft.com/office/drawing/2014/main" val="3570631655"/>
                      </a:ext>
                    </a:extLst>
                  </a:tr>
                  <a:tr h="370840">
                    <a:tc>
                      <a:txBody>
                        <a:bodyPr/>
                        <a:lstStyle/>
                        <a:p>
                          <a:pPr algn="l"/>
                          <a:r>
                            <a:rPr lang="en-US" b="0" i="0" dirty="0" err="1">
                              <a:latin typeface="Gill Sans Light" panose="020B0302020104020203" pitchFamily="34" charset="-79"/>
                              <a:cs typeface="Gill Sans Light" panose="020B0302020104020203" pitchFamily="34" charset="-79"/>
                            </a:rPr>
                            <a:t>Vershynin</a:t>
                          </a:r>
                          <a:r>
                            <a:rPr lang="en-US" b="0" i="0" dirty="0">
                              <a:latin typeface="Gill Sans Light" panose="020B0302020104020203" pitchFamily="34" charset="-79"/>
                              <a:cs typeface="Gill Sans Light" panose="020B0302020104020203" pitchFamily="34" charset="-79"/>
                            </a:rPr>
                            <a:t> (2020)</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cs typeface="Gill Sans Light" panose="020B0302020104020203" pitchFamily="34" charset="-79"/>
                                      </a:rPr>
                                    </m:ctrlPr>
                                  </m:accPr>
                                  <m:e>
                                    <m:r>
                                      <a:rPr lang="en-US" b="0" i="1" smtClean="0">
                                        <a:latin typeface="Cambria Math" panose="02040503050406030204" pitchFamily="18" charset="0"/>
                                        <a:cs typeface="Gill Sans Light" panose="020B0302020104020203" pitchFamily="34" charset="-79"/>
                                      </a:rPr>
                                      <m:t>𝑂</m:t>
                                    </m:r>
                                  </m:e>
                                </m:acc>
                                <m:d>
                                  <m:dPr>
                                    <m:ctrlPr>
                                      <a:rPr lang="en-US" b="0" i="1" smtClean="0">
                                        <a:latin typeface="Cambria Math" panose="02040503050406030204" pitchFamily="18" charset="0"/>
                                        <a:cs typeface="Gill Sans Light" panose="020B0302020104020203" pitchFamily="34" charset="-79"/>
                                      </a:rPr>
                                    </m:ctrlPr>
                                  </m:dPr>
                                  <m:e>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𝑛</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𝑒</m:t>
                                        </m:r>
                                      </m:e>
                                      <m:sup>
                                        <m:r>
                                          <a:rPr lang="en-US" b="0" i="1" smtClean="0">
                                            <a:latin typeface="Cambria Math" panose="02040503050406030204" pitchFamily="18" charset="0"/>
                                            <a:cs typeface="Gill Sans Light" panose="020B0302020104020203" pitchFamily="34" charset="-79"/>
                                          </a:rPr>
                                          <m:t>1/</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𝛿</m:t>
                                            </m:r>
                                          </m:e>
                                          <m:sup>
                                            <m:r>
                                              <a:rPr lang="en-US" b="0" i="1" smtClean="0">
                                                <a:latin typeface="Cambria Math" panose="02040503050406030204" pitchFamily="18" charset="0"/>
                                                <a:cs typeface="Gill Sans Light" panose="020B0302020104020203" pitchFamily="34" charset="-79"/>
                                              </a:rPr>
                                              <m:t>2</m:t>
                                            </m:r>
                                          </m:sup>
                                        </m:sSup>
                                      </m:sup>
                                    </m:sSup>
                                    <m:r>
                                      <a:rPr lang="en-US" b="0" i="1" smtClean="0">
                                        <a:latin typeface="Cambria Math" panose="02040503050406030204" pitchFamily="18" charset="0"/>
                                        <a:cs typeface="Gill Sans Light" panose="020B0302020104020203" pitchFamily="34" charset="-79"/>
                                      </a:rPr>
                                      <m:t>𝑑</m:t>
                                    </m:r>
                                  </m:e>
                                </m:d>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cs typeface="Gill Sans Light" panose="020B0302020104020203" pitchFamily="34" charset="-79"/>
                                      </a:rPr>
                                    </m:ctrlPr>
                                  </m:accPr>
                                  <m:e>
                                    <m:r>
                                      <a:rPr lang="en-US" b="0" i="1" smtClean="0">
                                        <a:latin typeface="Cambria Math" panose="02040503050406030204" pitchFamily="18" charset="0"/>
                                        <a:cs typeface="Gill Sans Light" panose="020B0302020104020203" pitchFamily="34" charset="-79"/>
                                      </a:rPr>
                                      <m:t>𝑂</m:t>
                                    </m:r>
                                  </m:e>
                                </m:acc>
                                <m:d>
                                  <m:dPr>
                                    <m:ctrlPr>
                                      <a:rPr lang="en-US" b="0" i="1" smtClean="0">
                                        <a:latin typeface="Cambria Math" panose="02040503050406030204" pitchFamily="18" charset="0"/>
                                        <a:cs typeface="Gill Sans Light" panose="020B0302020104020203" pitchFamily="34" charset="-79"/>
                                      </a:rPr>
                                    </m:ctrlPr>
                                  </m:dPr>
                                  <m:e>
                                    <m:rad>
                                      <m:radPr>
                                        <m:degHide m:val="on"/>
                                        <m:ctrlPr>
                                          <a:rPr lang="en-US" b="0" i="1" smtClean="0">
                                            <a:latin typeface="Cambria Math" panose="02040503050406030204" pitchFamily="18" charset="0"/>
                                            <a:cs typeface="Gill Sans Light" panose="020B0302020104020203" pitchFamily="34" charset="-79"/>
                                          </a:rPr>
                                        </m:ctrlPr>
                                      </m:radPr>
                                      <m:deg/>
                                      <m:e>
                                        <m:r>
                                          <a:rPr lang="en-US" b="0" i="1" smtClean="0">
                                            <a:latin typeface="Cambria Math" panose="02040503050406030204" pitchFamily="18" charset="0"/>
                                            <a:cs typeface="Gill Sans Light" panose="020B0302020104020203" pitchFamily="34" charset="-79"/>
                                          </a:rPr>
                                          <m:t>𝑛</m:t>
                                        </m:r>
                                      </m:e>
                                    </m:rad>
                                    <m:r>
                                      <a:rPr lang="en-US" b="0" i="1" smtClean="0">
                                        <a:latin typeface="Cambria Math" panose="02040503050406030204" pitchFamily="18" charset="0"/>
                                        <a:cs typeface="Gill Sans Light" panose="020B0302020104020203" pitchFamily="34" charset="-79"/>
                                      </a:rPr>
                                      <m:t>+</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𝑒</m:t>
                                        </m:r>
                                      </m:e>
                                      <m:sup>
                                        <m:r>
                                          <a:rPr lang="en-US" b="0" i="1" smtClean="0">
                                            <a:latin typeface="Cambria Math" panose="02040503050406030204" pitchFamily="18" charset="0"/>
                                            <a:cs typeface="Gill Sans Light" panose="020B0302020104020203" pitchFamily="34" charset="-79"/>
                                          </a:rPr>
                                          <m:t>1/</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𝛿</m:t>
                                            </m:r>
                                          </m:e>
                                          <m:sup>
                                            <m:r>
                                              <a:rPr lang="en-US" b="0" i="1" smtClean="0">
                                                <a:latin typeface="Cambria Math" panose="02040503050406030204" pitchFamily="18" charset="0"/>
                                                <a:cs typeface="Gill Sans Light" panose="020B0302020104020203" pitchFamily="34" charset="-79"/>
                                              </a:rPr>
                                              <m:t>2</m:t>
                                            </m:r>
                                          </m:sup>
                                        </m:sSup>
                                      </m:sup>
                                    </m:sSup>
                                  </m:e>
                                </m:d>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on the unit sphere with minimum distance </a:t>
                          </a:r>
                          <a14:m>
                            <m:oMath xmlns:m="http://schemas.openxmlformats.org/officeDocument/2006/math">
                              <m:r>
                                <a:rPr lang="en-US" b="0" i="1" smtClean="0">
                                  <a:latin typeface="Cambria Math" panose="02040503050406030204" pitchFamily="18" charset="0"/>
                                  <a:cs typeface="Gill Sans Light" panose="020B0302020104020203" pitchFamily="34" charset="-79"/>
                                </a:rPr>
                                <m:t>𝛿</m:t>
                              </m:r>
                            </m:oMath>
                          </a14:m>
                          <a:endParaRPr lang="en-US" b="0" i="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1016205283"/>
                      </a:ext>
                    </a:extLst>
                  </a:tr>
                </a:tbl>
              </a:graphicData>
            </a:graphic>
          </p:graphicFrame>
        </mc:Choice>
        <mc:Fallback xmlns="">
          <p:graphicFrame>
            <p:nvGraphicFramePr>
              <p:cNvPr id="4" name="Table 4">
                <a:extLst>
                  <a:ext uri="{FF2B5EF4-FFF2-40B4-BE49-F238E27FC236}">
                    <a16:creationId xmlns:a16="http://schemas.microsoft.com/office/drawing/2014/main" id="{5D61D497-5210-FF47-8CF1-B9EAC77162E9}"/>
                  </a:ext>
                </a:extLst>
              </p:cNvPr>
              <p:cNvGraphicFramePr>
                <a:graphicFrameLocks noGrp="1"/>
              </p:cNvGraphicFramePr>
              <p:nvPr>
                <p:extLst>
                  <p:ext uri="{D42A27DB-BD31-4B8C-83A1-F6EECF244321}">
                    <p14:modId xmlns:p14="http://schemas.microsoft.com/office/powerpoint/2010/main" val="1801458036"/>
                  </p:ext>
                </p:extLst>
              </p:nvPr>
            </p:nvGraphicFramePr>
            <p:xfrm>
              <a:off x="517198" y="2345013"/>
              <a:ext cx="11157603" cy="1381760"/>
            </p:xfrm>
            <a:graphic>
              <a:graphicData uri="http://schemas.openxmlformats.org/drawingml/2006/table">
                <a:tbl>
                  <a:tblPr firstRow="1" bandRow="1"/>
                  <a:tblGrid>
                    <a:gridCol w="2125090">
                      <a:extLst>
                        <a:ext uri="{9D8B030D-6E8A-4147-A177-3AD203B41FA5}">
                          <a16:colId xmlns:a16="http://schemas.microsoft.com/office/drawing/2014/main" val="2117086650"/>
                        </a:ext>
                      </a:extLst>
                    </a:gridCol>
                    <a:gridCol w="2433914">
                      <a:extLst>
                        <a:ext uri="{9D8B030D-6E8A-4147-A177-3AD203B41FA5}">
                          <a16:colId xmlns:a16="http://schemas.microsoft.com/office/drawing/2014/main" val="1510491745"/>
                        </a:ext>
                      </a:extLst>
                    </a:gridCol>
                    <a:gridCol w="2204815">
                      <a:extLst>
                        <a:ext uri="{9D8B030D-6E8A-4147-A177-3AD203B41FA5}">
                          <a16:colId xmlns:a16="http://schemas.microsoft.com/office/drawing/2014/main" val="4072367142"/>
                        </a:ext>
                      </a:extLst>
                    </a:gridCol>
                    <a:gridCol w="4393784">
                      <a:extLst>
                        <a:ext uri="{9D8B030D-6E8A-4147-A177-3AD203B41FA5}">
                          <a16:colId xmlns:a16="http://schemas.microsoft.com/office/drawing/2014/main" val="4129103199"/>
                        </a:ext>
                      </a:extLst>
                    </a:gridCol>
                  </a:tblGrid>
                  <a:tr h="370840">
                    <a:tc>
                      <a:txBody>
                        <a:bodyPr/>
                        <a:lstStyle/>
                        <a:p>
                          <a:pPr algn="ctr"/>
                          <a:endParaRPr lang="en-US" b="0" i="0" dirty="0">
                            <a:latin typeface="Gill Sans Light" panose="020B0302020104020203" pitchFamily="34" charset="-79"/>
                            <a:cs typeface="Gill Sans Light" panose="020B0302020104020203" pitchFamily="34" charset="-79"/>
                          </a:endParaRPr>
                        </a:p>
                      </a:txBody>
                      <a:tcPr/>
                    </a:tc>
                    <a:tc>
                      <a:txBody>
                        <a:bodyPr/>
                        <a:lstStyle/>
                        <a:p>
                          <a:pPr algn="ctr"/>
                          <a:r>
                            <a:rPr lang="en-US" b="0" i="0" dirty="0">
                              <a:latin typeface="Gill Sans Light" panose="020B0302020104020203" pitchFamily="34" charset="-79"/>
                              <a:cs typeface="Gill Sans Light" panose="020B0302020104020203" pitchFamily="34" charset="-79"/>
                            </a:rPr>
                            <a:t>#weights</a:t>
                          </a:r>
                        </a:p>
                      </a:txBody>
                      <a:tcPr/>
                    </a:tc>
                    <a:tc>
                      <a:txBody>
                        <a:bodyPr/>
                        <a:lstStyle/>
                        <a:p>
                          <a:pPr algn="ctr"/>
                          <a:r>
                            <a:rPr lang="en-US" b="0" i="0" dirty="0">
                              <a:latin typeface="Gill Sans Light" panose="020B0302020104020203" pitchFamily="34" charset="-79"/>
                              <a:cs typeface="Gill Sans Light" panose="020B0302020104020203" pitchFamily="34" charset="-79"/>
                            </a:rPr>
                            <a:t>#neurons</a:t>
                          </a:r>
                        </a:p>
                      </a:txBody>
                      <a:tcPr/>
                    </a:tc>
                    <a:tc>
                      <a:txBody>
                        <a:bodyPr/>
                        <a:lstStyle/>
                        <a:p>
                          <a:pPr algn="ctr"/>
                          <a:r>
                            <a:rPr lang="en-US" b="0" i="0" dirty="0">
                              <a:latin typeface="Gill Sans Light" panose="020B0302020104020203" pitchFamily="34" charset="-79"/>
                              <a:cs typeface="Gill Sans Light" panose="020B0302020104020203" pitchFamily="34" charset="-79"/>
                            </a:rPr>
                            <a:t>Assumptions</a:t>
                          </a:r>
                        </a:p>
                      </a:txBody>
                      <a:tcPr/>
                    </a:tc>
                    <a:extLst>
                      <a:ext uri="{0D108BD9-81ED-4DB2-BD59-A6C34878D82A}">
                        <a16:rowId xmlns:a16="http://schemas.microsoft.com/office/drawing/2014/main" val="1600868840"/>
                      </a:ext>
                    </a:extLst>
                  </a:tr>
                  <a:tr h="370840">
                    <a:tc>
                      <a:txBody>
                        <a:bodyPr/>
                        <a:lstStyle/>
                        <a:p>
                          <a:pPr algn="l"/>
                          <a:r>
                            <a:rPr lang="en-US" b="0" i="0" dirty="0">
                              <a:latin typeface="Gill Sans Light" panose="020B0302020104020203" pitchFamily="34" charset="-79"/>
                              <a:cs typeface="Gill Sans Light" panose="020B0302020104020203" pitchFamily="34" charset="-79"/>
                            </a:rPr>
                            <a:t>Baum (1988)</a:t>
                          </a:r>
                        </a:p>
                      </a:txBody>
                      <a:tcPr/>
                    </a:tc>
                    <a:tc>
                      <a:txBody>
                        <a:bodyPr/>
                        <a:lstStyle/>
                        <a:p>
                          <a:endParaRPr lang="en-US"/>
                        </a:p>
                      </a:txBody>
                      <a:tcPr>
                        <a:blipFill>
                          <a:blip r:embed="rId3"/>
                          <a:stretch>
                            <a:fillRect l="-88021" t="-110345" r="-271354" b="-203448"/>
                          </a:stretch>
                        </a:blipFill>
                      </a:tcPr>
                    </a:tc>
                    <a:tc>
                      <a:txBody>
                        <a:bodyPr/>
                        <a:lstStyle/>
                        <a:p>
                          <a:endParaRPr lang="en-US"/>
                        </a:p>
                      </a:txBody>
                      <a:tcPr>
                        <a:blipFill>
                          <a:blip r:embed="rId3"/>
                          <a:stretch>
                            <a:fillRect l="-208671" t="-110345" r="-201156" b="-203448"/>
                          </a:stretch>
                        </a:blip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in general position</a:t>
                          </a:r>
                        </a:p>
                      </a:txBody>
                      <a:tcPr/>
                    </a:tc>
                    <a:extLst>
                      <a:ext uri="{0D108BD9-81ED-4DB2-BD59-A6C34878D82A}">
                        <a16:rowId xmlns:a16="http://schemas.microsoft.com/office/drawing/2014/main" val="3570631655"/>
                      </a:ext>
                    </a:extLst>
                  </a:tr>
                  <a:tr h="640080">
                    <a:tc>
                      <a:txBody>
                        <a:bodyPr/>
                        <a:lstStyle/>
                        <a:p>
                          <a:pPr algn="l"/>
                          <a:r>
                            <a:rPr lang="en-US" b="0" i="0" dirty="0" err="1">
                              <a:latin typeface="Gill Sans Light" panose="020B0302020104020203" pitchFamily="34" charset="-79"/>
                              <a:cs typeface="Gill Sans Light" panose="020B0302020104020203" pitchFamily="34" charset="-79"/>
                            </a:rPr>
                            <a:t>Vershynin</a:t>
                          </a:r>
                          <a:r>
                            <a:rPr lang="en-US" b="0" i="0" dirty="0">
                              <a:latin typeface="Gill Sans Light" panose="020B0302020104020203" pitchFamily="34" charset="-79"/>
                              <a:cs typeface="Gill Sans Light" panose="020B0302020104020203" pitchFamily="34" charset="-79"/>
                            </a:rPr>
                            <a:t> (2020)</a:t>
                          </a:r>
                        </a:p>
                      </a:txBody>
                      <a:tcPr/>
                    </a:tc>
                    <a:tc>
                      <a:txBody>
                        <a:bodyPr/>
                        <a:lstStyle/>
                        <a:p>
                          <a:endParaRPr lang="en-US"/>
                        </a:p>
                      </a:txBody>
                      <a:tcPr>
                        <a:blipFill>
                          <a:blip r:embed="rId3"/>
                          <a:stretch>
                            <a:fillRect l="-88021" t="-119608" r="-271354" b="-15686"/>
                          </a:stretch>
                        </a:blipFill>
                      </a:tcPr>
                    </a:tc>
                    <a:tc>
                      <a:txBody>
                        <a:bodyPr/>
                        <a:lstStyle/>
                        <a:p>
                          <a:endParaRPr lang="en-US"/>
                        </a:p>
                      </a:txBody>
                      <a:tcPr>
                        <a:blipFill>
                          <a:blip r:embed="rId3"/>
                          <a:stretch>
                            <a:fillRect l="-208671" t="-119608" r="-201156" b="-15686"/>
                          </a:stretch>
                        </a:blipFill>
                      </a:tcPr>
                    </a:tc>
                    <a:tc>
                      <a:txBody>
                        <a:bodyPr/>
                        <a:lstStyle/>
                        <a:p>
                          <a:endParaRPr lang="en-US"/>
                        </a:p>
                      </a:txBody>
                      <a:tcPr>
                        <a:blipFill>
                          <a:blip r:embed="rId3"/>
                          <a:stretch>
                            <a:fillRect l="-153890" t="-119608" r="-288" b="-15686"/>
                          </a:stretch>
                        </a:blipFill>
                      </a:tcPr>
                    </a:tc>
                    <a:extLst>
                      <a:ext uri="{0D108BD9-81ED-4DB2-BD59-A6C34878D82A}">
                        <a16:rowId xmlns:a16="http://schemas.microsoft.com/office/drawing/2014/main" val="1016205283"/>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A4C098-7DFD-7B46-8958-1EEE8E752757}"/>
                  </a:ext>
                </a:extLst>
              </p:cNvPr>
              <p:cNvSpPr txBox="1"/>
              <p:nvPr/>
            </p:nvSpPr>
            <p:spPr>
              <a:xfrm>
                <a:off x="8166097" y="1207915"/>
                <a:ext cx="2073901"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a:t>
                </a:r>
                <a:r>
                  <a:rPr lang="en-US" dirty="0">
                    <a:latin typeface="Gill Sans Light" panose="020B0302020104020203" pitchFamily="34" charset="-79"/>
                    <a:cs typeface="Gill Sans Light" panose="020B0302020104020203" pitchFamily="34" charset="-79"/>
                  </a:rPr>
                  <a:t>#samples</a:t>
                </a:r>
              </a:p>
              <a:p>
                <a14:m>
                  <m:oMath xmlns:m="http://schemas.openxmlformats.org/officeDocument/2006/math">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oMath>
                </a14:m>
                <a:r>
                  <a:rPr lang="en-US" dirty="0">
                    <a:latin typeface="Gill Sans Light" panose="020B0302020104020203" pitchFamily="34" charset="-79"/>
                    <a:cs typeface="Gill Sans Light" panose="020B0302020104020203" pitchFamily="34" charset="-79"/>
                  </a:rPr>
                  <a:t> input dimension</a:t>
                </a:r>
              </a:p>
            </p:txBody>
          </p:sp>
        </mc:Choice>
        <mc:Fallback xmlns="">
          <p:sp>
            <p:nvSpPr>
              <p:cNvPr id="6" name="TextBox 5">
                <a:extLst>
                  <a:ext uri="{FF2B5EF4-FFF2-40B4-BE49-F238E27FC236}">
                    <a16:creationId xmlns:a16="http://schemas.microsoft.com/office/drawing/2014/main" id="{5AA4C098-7DFD-7B46-8958-1EEE8E752757}"/>
                  </a:ext>
                </a:extLst>
              </p:cNvPr>
              <p:cNvSpPr txBox="1">
                <a:spLocks noRot="1" noChangeAspect="1" noMove="1" noResize="1" noEditPoints="1" noAdjustHandles="1" noChangeArrowheads="1" noChangeShapeType="1" noTextEdit="1"/>
              </p:cNvSpPr>
              <p:nvPr/>
            </p:nvSpPr>
            <p:spPr>
              <a:xfrm>
                <a:off x="8166097" y="1207915"/>
                <a:ext cx="2073901" cy="646331"/>
              </a:xfrm>
              <a:prstGeom prst="rect">
                <a:avLst/>
              </a:prstGeom>
              <a:blipFill>
                <a:blip r:embed="rId4"/>
                <a:stretch>
                  <a:fillRect t="-3922" r="-1220" b="-17647"/>
                </a:stretch>
              </a:blipFill>
            </p:spPr>
            <p:txBody>
              <a:bodyPr/>
              <a:lstStyle/>
              <a:p>
                <a:r>
                  <a:rPr lang="en-US">
                    <a:noFill/>
                  </a:rPr>
                  <a:t> </a:t>
                </a:r>
              </a:p>
            </p:txBody>
          </p:sp>
        </mc:Fallback>
      </mc:AlternateContent>
    </p:spTree>
    <p:extLst>
      <p:ext uri="{BB962C8B-B14F-4D97-AF65-F5344CB8AC3E}">
        <p14:creationId xmlns:p14="http://schemas.microsoft.com/office/powerpoint/2010/main" val="283371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81FF-DCDC-8645-A3F9-3F99E9F946D9}"/>
              </a:ext>
            </a:extLst>
          </p:cNvPr>
          <p:cNvSpPr>
            <a:spLocks noGrp="1"/>
          </p:cNvSpPr>
          <p:nvPr>
            <p:ph type="title"/>
          </p:nvPr>
        </p:nvSpPr>
        <p:spPr/>
        <p:txBody>
          <a:bodyPr/>
          <a:lstStyle/>
          <a:p>
            <a:r>
              <a:rPr lang="en-US" altLang="en-US" dirty="0">
                <a:solidFill>
                  <a:srgbClr val="0070C0"/>
                </a:solidFill>
              </a:rPr>
              <a:t>Our results</a:t>
            </a:r>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D61D497-5210-FF47-8CF1-B9EAC77162E9}"/>
                  </a:ext>
                </a:extLst>
              </p:cNvPr>
              <p:cNvGraphicFramePr>
                <a:graphicFrameLocks noGrp="1"/>
              </p:cNvGraphicFramePr>
              <p:nvPr>
                <p:extLst>
                  <p:ext uri="{D42A27DB-BD31-4B8C-83A1-F6EECF244321}">
                    <p14:modId xmlns:p14="http://schemas.microsoft.com/office/powerpoint/2010/main" val="2650352738"/>
                  </p:ext>
                </p:extLst>
              </p:nvPr>
            </p:nvGraphicFramePr>
            <p:xfrm>
              <a:off x="517198" y="2345013"/>
              <a:ext cx="11157603" cy="2021840"/>
            </p:xfrm>
            <a:graphic>
              <a:graphicData uri="http://schemas.openxmlformats.org/drawingml/2006/table">
                <a:tbl>
                  <a:tblPr firstRow="1" bandRow="1"/>
                  <a:tblGrid>
                    <a:gridCol w="2125090">
                      <a:extLst>
                        <a:ext uri="{9D8B030D-6E8A-4147-A177-3AD203B41FA5}">
                          <a16:colId xmlns:a16="http://schemas.microsoft.com/office/drawing/2014/main" val="2117086650"/>
                        </a:ext>
                      </a:extLst>
                    </a:gridCol>
                    <a:gridCol w="2433914">
                      <a:extLst>
                        <a:ext uri="{9D8B030D-6E8A-4147-A177-3AD203B41FA5}">
                          <a16:colId xmlns:a16="http://schemas.microsoft.com/office/drawing/2014/main" val="1510491745"/>
                        </a:ext>
                      </a:extLst>
                    </a:gridCol>
                    <a:gridCol w="2204815">
                      <a:extLst>
                        <a:ext uri="{9D8B030D-6E8A-4147-A177-3AD203B41FA5}">
                          <a16:colId xmlns:a16="http://schemas.microsoft.com/office/drawing/2014/main" val="4072367142"/>
                        </a:ext>
                      </a:extLst>
                    </a:gridCol>
                    <a:gridCol w="4393784">
                      <a:extLst>
                        <a:ext uri="{9D8B030D-6E8A-4147-A177-3AD203B41FA5}">
                          <a16:colId xmlns:a16="http://schemas.microsoft.com/office/drawing/2014/main" val="4129103199"/>
                        </a:ext>
                      </a:extLst>
                    </a:gridCol>
                  </a:tblGrid>
                  <a:tr h="370840">
                    <a:tc>
                      <a:txBody>
                        <a:bodyPr/>
                        <a:lstStyle/>
                        <a:p>
                          <a:pPr algn="ctr"/>
                          <a:endParaRPr lang="en-US" b="0" i="0" dirty="0">
                            <a:latin typeface="Gill Sans Light" panose="020B0302020104020203" pitchFamily="34" charset="-79"/>
                            <a:cs typeface="Gill Sans Light" panose="020B0302020104020203" pitchFamily="34" charset="-79"/>
                          </a:endParaRPr>
                        </a:p>
                      </a:txBody>
                      <a:tcPr/>
                    </a:tc>
                    <a:tc>
                      <a:txBody>
                        <a:bodyPr/>
                        <a:lstStyle/>
                        <a:p>
                          <a:pPr algn="ctr"/>
                          <a:r>
                            <a:rPr lang="en-US" b="0" i="0" dirty="0">
                              <a:latin typeface="Gill Sans Light" panose="020B0302020104020203" pitchFamily="34" charset="-79"/>
                              <a:cs typeface="Gill Sans Light" panose="020B0302020104020203" pitchFamily="34" charset="-79"/>
                            </a:rPr>
                            <a:t>#weights</a:t>
                          </a:r>
                        </a:p>
                      </a:txBody>
                      <a:tcPr/>
                    </a:tc>
                    <a:tc>
                      <a:txBody>
                        <a:bodyPr/>
                        <a:lstStyle/>
                        <a:p>
                          <a:pPr algn="ctr"/>
                          <a:r>
                            <a:rPr lang="en-US" b="0" i="0" dirty="0">
                              <a:latin typeface="Gill Sans Light" panose="020B0302020104020203" pitchFamily="34" charset="-79"/>
                              <a:cs typeface="Gill Sans Light" panose="020B0302020104020203" pitchFamily="34" charset="-79"/>
                            </a:rPr>
                            <a:t>#neurons</a:t>
                          </a:r>
                        </a:p>
                      </a:txBody>
                      <a:tcPr/>
                    </a:tc>
                    <a:tc>
                      <a:txBody>
                        <a:bodyPr/>
                        <a:lstStyle/>
                        <a:p>
                          <a:pPr algn="ctr"/>
                          <a:r>
                            <a:rPr lang="en-US" b="0" i="0" dirty="0">
                              <a:latin typeface="Gill Sans Light" panose="020B0302020104020203" pitchFamily="34" charset="-79"/>
                              <a:cs typeface="Gill Sans Light" panose="020B0302020104020203" pitchFamily="34" charset="-79"/>
                            </a:rPr>
                            <a:t>Assumptions</a:t>
                          </a:r>
                        </a:p>
                      </a:txBody>
                      <a:tcPr/>
                    </a:tc>
                    <a:extLst>
                      <a:ext uri="{0D108BD9-81ED-4DB2-BD59-A6C34878D82A}">
                        <a16:rowId xmlns:a16="http://schemas.microsoft.com/office/drawing/2014/main" val="1600868840"/>
                      </a:ext>
                    </a:extLst>
                  </a:tr>
                  <a:tr h="370840">
                    <a:tc>
                      <a:txBody>
                        <a:bodyPr/>
                        <a:lstStyle/>
                        <a:p>
                          <a:pPr algn="l"/>
                          <a:r>
                            <a:rPr lang="en-US" b="0" i="0" dirty="0">
                              <a:latin typeface="Gill Sans Light" panose="020B0302020104020203" pitchFamily="34" charset="-79"/>
                              <a:cs typeface="Gill Sans Light" panose="020B0302020104020203" pitchFamily="34" charset="-79"/>
                            </a:rPr>
                            <a:t>Baum (1988)</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Gill Sans Light" panose="020B0302020104020203" pitchFamily="34" charset="-79"/>
                                  </a:rPr>
                                  <m:t>𝑂</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𝑛</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Gill Sans Light" panose="020B0302020104020203" pitchFamily="34" charset="-79"/>
                                  </a:rPr>
                                  <m:t>𝑂</m:t>
                                </m:r>
                                <m:r>
                                  <a:rPr lang="en-US" b="0" i="1" smtClean="0">
                                    <a:latin typeface="Cambria Math" panose="02040503050406030204" pitchFamily="18" charset="0"/>
                                    <a:cs typeface="Gill Sans Light" panose="020B0302020104020203" pitchFamily="34" charset="-79"/>
                                  </a:rPr>
                                  <m:t>(</m:t>
                                </m:r>
                                <m:d>
                                  <m:dPr>
                                    <m:begChr m:val="⌈"/>
                                    <m:endChr m:val="⌉"/>
                                    <m:ctrlPr>
                                      <a:rPr lang="en-US" b="0" i="1" dirty="0" smtClean="0">
                                        <a:latin typeface="Cambria Math" panose="02040503050406030204" pitchFamily="18" charset="0"/>
                                        <a:cs typeface="Gill Sans Light" panose="020B0302020104020203" pitchFamily="34" charset="-79"/>
                                      </a:rPr>
                                    </m:ctrlPr>
                                  </m:dPr>
                                  <m:e>
                                    <m:r>
                                      <a:rPr lang="en-US" b="0" i="1" dirty="0" smtClean="0">
                                        <a:latin typeface="Cambria Math" panose="02040503050406030204" pitchFamily="18" charset="0"/>
                                        <a:cs typeface="Gill Sans Light" panose="020B0302020104020203" pitchFamily="34" charset="-79"/>
                                      </a:rPr>
                                      <m:t>𝑛</m:t>
                                    </m:r>
                                    <m:r>
                                      <a:rPr lang="en-US" b="0" i="1" dirty="0" smtClean="0">
                                        <a:latin typeface="Cambria Math" panose="02040503050406030204" pitchFamily="18" charset="0"/>
                                        <a:cs typeface="Gill Sans Light" panose="020B0302020104020203" pitchFamily="34" charset="-79"/>
                                      </a:rPr>
                                      <m:t>/</m:t>
                                    </m:r>
                                    <m:r>
                                      <a:rPr lang="en-US" b="0" i="1" dirty="0" smtClean="0">
                                        <a:latin typeface="Cambria Math" panose="02040503050406030204" pitchFamily="18" charset="0"/>
                                        <a:cs typeface="Gill Sans Light" panose="020B0302020104020203" pitchFamily="34" charset="-79"/>
                                      </a:rPr>
                                      <m:t>𝑑</m:t>
                                    </m:r>
                                  </m:e>
                                </m:d>
                                <m:r>
                                  <a:rPr lang="en-US" b="0" i="1" smtClean="0">
                                    <a:latin typeface="Cambria Math" panose="02040503050406030204" pitchFamily="18" charset="0"/>
                                    <a:cs typeface="Gill Sans Light" panose="020B0302020104020203" pitchFamily="34" charset="-79"/>
                                  </a:rPr>
                                  <m:t>)</m:t>
                                </m:r>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in general position</a:t>
                          </a:r>
                        </a:p>
                      </a:txBody>
                      <a:tcPr/>
                    </a:tc>
                    <a:extLst>
                      <a:ext uri="{0D108BD9-81ED-4DB2-BD59-A6C34878D82A}">
                        <a16:rowId xmlns:a16="http://schemas.microsoft.com/office/drawing/2014/main" val="3570631655"/>
                      </a:ext>
                    </a:extLst>
                  </a:tr>
                  <a:tr h="370840">
                    <a:tc>
                      <a:txBody>
                        <a:bodyPr/>
                        <a:lstStyle/>
                        <a:p>
                          <a:pPr algn="l"/>
                          <a:r>
                            <a:rPr lang="en-US" b="0" i="0" dirty="0" err="1">
                              <a:latin typeface="Gill Sans Light" panose="020B0302020104020203" pitchFamily="34" charset="-79"/>
                              <a:cs typeface="Gill Sans Light" panose="020B0302020104020203" pitchFamily="34" charset="-79"/>
                            </a:rPr>
                            <a:t>Vershynin</a:t>
                          </a:r>
                          <a:r>
                            <a:rPr lang="en-US" b="0" i="0" dirty="0">
                              <a:latin typeface="Gill Sans Light" panose="020B0302020104020203" pitchFamily="34" charset="-79"/>
                              <a:cs typeface="Gill Sans Light" panose="020B0302020104020203" pitchFamily="34" charset="-79"/>
                            </a:rPr>
                            <a:t> (2020)</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cs typeface="Gill Sans Light" panose="020B0302020104020203" pitchFamily="34" charset="-79"/>
                                      </a:rPr>
                                    </m:ctrlPr>
                                  </m:accPr>
                                  <m:e>
                                    <m:r>
                                      <a:rPr lang="en-US" b="0" i="1" smtClean="0">
                                        <a:latin typeface="Cambria Math" panose="02040503050406030204" pitchFamily="18" charset="0"/>
                                        <a:cs typeface="Gill Sans Light" panose="020B0302020104020203" pitchFamily="34" charset="-79"/>
                                      </a:rPr>
                                      <m:t>𝑂</m:t>
                                    </m:r>
                                  </m:e>
                                </m:acc>
                                <m:d>
                                  <m:dPr>
                                    <m:ctrlPr>
                                      <a:rPr lang="en-US" b="0" i="1" smtClean="0">
                                        <a:latin typeface="Cambria Math" panose="02040503050406030204" pitchFamily="18" charset="0"/>
                                        <a:cs typeface="Gill Sans Light" panose="020B0302020104020203" pitchFamily="34" charset="-79"/>
                                      </a:rPr>
                                    </m:ctrlPr>
                                  </m:dPr>
                                  <m:e>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𝑛</m:t>
                                        </m:r>
                                        <m:r>
                                          <a:rPr lang="en-US" b="0" i="1" smtClean="0">
                                            <a:latin typeface="Cambria Math" panose="02040503050406030204" pitchFamily="18" charset="0"/>
                                            <a:cs typeface="Gill Sans Light" panose="020B0302020104020203" pitchFamily="34" charset="-79"/>
                                          </a:rPr>
                                          <m:t>+</m:t>
                                        </m:r>
                                        <m:r>
                                          <a:rPr lang="en-US" b="0" i="1" smtClean="0">
                                            <a:latin typeface="Cambria Math" panose="02040503050406030204" pitchFamily="18" charset="0"/>
                                            <a:cs typeface="Gill Sans Light" panose="020B0302020104020203" pitchFamily="34" charset="-79"/>
                                          </a:rPr>
                                          <m:t>𝑒</m:t>
                                        </m:r>
                                      </m:e>
                                      <m:sup>
                                        <m:r>
                                          <a:rPr lang="en-US" b="0" i="1" smtClean="0">
                                            <a:latin typeface="Cambria Math" panose="02040503050406030204" pitchFamily="18" charset="0"/>
                                            <a:cs typeface="Gill Sans Light" panose="020B0302020104020203" pitchFamily="34" charset="-79"/>
                                          </a:rPr>
                                          <m:t>1/</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𝛿</m:t>
                                            </m:r>
                                          </m:e>
                                          <m:sup>
                                            <m:r>
                                              <a:rPr lang="en-US" b="0" i="1" smtClean="0">
                                                <a:latin typeface="Cambria Math" panose="02040503050406030204" pitchFamily="18" charset="0"/>
                                                <a:cs typeface="Gill Sans Light" panose="020B0302020104020203" pitchFamily="34" charset="-79"/>
                                              </a:rPr>
                                              <m:t>2</m:t>
                                            </m:r>
                                          </m:sup>
                                        </m:sSup>
                                      </m:sup>
                                    </m:sSup>
                                    <m:r>
                                      <a:rPr lang="en-US" b="0" i="1" smtClean="0">
                                        <a:latin typeface="Cambria Math" panose="02040503050406030204" pitchFamily="18" charset="0"/>
                                        <a:cs typeface="Gill Sans Light" panose="020B0302020104020203" pitchFamily="34" charset="-79"/>
                                      </a:rPr>
                                      <m:t>𝑑</m:t>
                                    </m:r>
                                  </m:e>
                                </m:d>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cs typeface="Gill Sans Light" panose="020B0302020104020203" pitchFamily="34" charset="-79"/>
                                      </a:rPr>
                                    </m:ctrlPr>
                                  </m:accPr>
                                  <m:e>
                                    <m:r>
                                      <a:rPr lang="en-US" b="0" i="1" smtClean="0">
                                        <a:latin typeface="Cambria Math" panose="02040503050406030204" pitchFamily="18" charset="0"/>
                                        <a:cs typeface="Gill Sans Light" panose="020B0302020104020203" pitchFamily="34" charset="-79"/>
                                      </a:rPr>
                                      <m:t>𝑂</m:t>
                                    </m:r>
                                  </m:e>
                                </m:acc>
                                <m:d>
                                  <m:dPr>
                                    <m:ctrlPr>
                                      <a:rPr lang="en-US" b="0" i="1" smtClean="0">
                                        <a:latin typeface="Cambria Math" panose="02040503050406030204" pitchFamily="18" charset="0"/>
                                        <a:cs typeface="Gill Sans Light" panose="020B0302020104020203" pitchFamily="34" charset="-79"/>
                                      </a:rPr>
                                    </m:ctrlPr>
                                  </m:dPr>
                                  <m:e>
                                    <m:rad>
                                      <m:radPr>
                                        <m:degHide m:val="on"/>
                                        <m:ctrlPr>
                                          <a:rPr lang="en-US" b="0" i="1" smtClean="0">
                                            <a:latin typeface="Cambria Math" panose="02040503050406030204" pitchFamily="18" charset="0"/>
                                            <a:cs typeface="Gill Sans Light" panose="020B0302020104020203" pitchFamily="34" charset="-79"/>
                                          </a:rPr>
                                        </m:ctrlPr>
                                      </m:radPr>
                                      <m:deg/>
                                      <m:e>
                                        <m:r>
                                          <a:rPr lang="en-US" b="0" i="1" smtClean="0">
                                            <a:latin typeface="Cambria Math" panose="02040503050406030204" pitchFamily="18" charset="0"/>
                                            <a:cs typeface="Gill Sans Light" panose="020B0302020104020203" pitchFamily="34" charset="-79"/>
                                          </a:rPr>
                                          <m:t>𝑛</m:t>
                                        </m:r>
                                      </m:e>
                                    </m:rad>
                                    <m:r>
                                      <a:rPr lang="en-US" b="0" i="1" smtClean="0">
                                        <a:latin typeface="Cambria Math" panose="02040503050406030204" pitchFamily="18" charset="0"/>
                                        <a:cs typeface="Gill Sans Light" panose="020B0302020104020203" pitchFamily="34" charset="-79"/>
                                      </a:rPr>
                                      <m:t>+</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𝑒</m:t>
                                        </m:r>
                                      </m:e>
                                      <m:sup>
                                        <m:r>
                                          <a:rPr lang="en-US" b="0" i="1" smtClean="0">
                                            <a:latin typeface="Cambria Math" panose="02040503050406030204" pitchFamily="18" charset="0"/>
                                            <a:cs typeface="Gill Sans Light" panose="020B0302020104020203" pitchFamily="34" charset="-79"/>
                                          </a:rPr>
                                          <m:t>1/</m:t>
                                        </m:r>
                                        <m:sSup>
                                          <m:sSupPr>
                                            <m:ctrlPr>
                                              <a:rPr lang="en-US" b="0" i="1" smtClean="0">
                                                <a:latin typeface="Cambria Math" panose="02040503050406030204" pitchFamily="18" charset="0"/>
                                                <a:cs typeface="Gill Sans Light" panose="020B0302020104020203" pitchFamily="34" charset="-79"/>
                                              </a:rPr>
                                            </m:ctrlPr>
                                          </m:sSupPr>
                                          <m:e>
                                            <m:r>
                                              <a:rPr lang="en-US" b="0" i="1" smtClean="0">
                                                <a:latin typeface="Cambria Math" panose="02040503050406030204" pitchFamily="18" charset="0"/>
                                                <a:cs typeface="Gill Sans Light" panose="020B0302020104020203" pitchFamily="34" charset="-79"/>
                                              </a:rPr>
                                              <m:t>𝛿</m:t>
                                            </m:r>
                                          </m:e>
                                          <m:sup>
                                            <m:r>
                                              <a:rPr lang="en-US" b="0" i="1" smtClean="0">
                                                <a:latin typeface="Cambria Math" panose="02040503050406030204" pitchFamily="18" charset="0"/>
                                                <a:cs typeface="Gill Sans Light" panose="020B0302020104020203" pitchFamily="34" charset="-79"/>
                                              </a:rPr>
                                              <m:t>2</m:t>
                                            </m:r>
                                          </m:sup>
                                        </m:sSup>
                                      </m:sup>
                                    </m:sSup>
                                  </m:e>
                                </m:d>
                              </m:oMath>
                            </m:oMathPara>
                          </a14:m>
                          <a:endParaRPr lang="en-US" b="0" i="0" dirty="0">
                            <a:latin typeface="Gill Sans Light" panose="020B0302020104020203" pitchFamily="34" charset="-79"/>
                            <a:cs typeface="Gill Sans Light" panose="020B0302020104020203" pitchFamily="34" charset="-79"/>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on the unit sphere with minimum distance </a:t>
                          </a:r>
                          <a14:m>
                            <m:oMath xmlns:m="http://schemas.openxmlformats.org/officeDocument/2006/math">
                              <m:r>
                                <a:rPr lang="en-US" b="0" i="1" smtClean="0">
                                  <a:latin typeface="Cambria Math" panose="02040503050406030204" pitchFamily="18" charset="0"/>
                                  <a:cs typeface="Gill Sans Light" panose="020B0302020104020203" pitchFamily="34" charset="-79"/>
                                </a:rPr>
                                <m:t>𝛿</m:t>
                              </m:r>
                            </m:oMath>
                          </a14:m>
                          <a:endParaRPr lang="en-US" b="0" i="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1016205283"/>
                      </a:ext>
                    </a:extLst>
                  </a:tr>
                  <a:tr h="370840">
                    <a:tc>
                      <a:txBody>
                        <a:bodyPr/>
                        <a:lstStyle/>
                        <a:p>
                          <a:pPr algn="l"/>
                          <a:r>
                            <a:rPr lang="en-US" b="0" i="1" u="none" dirty="0">
                              <a:solidFill>
                                <a:srgbClr val="0070C0"/>
                              </a:solidFill>
                              <a:latin typeface="Gill Sans" panose="020B0502020104020203" pitchFamily="34" charset="-79"/>
                              <a:cs typeface="Gill Sans" panose="020B0502020104020203" pitchFamily="34" charset="-79"/>
                            </a:rPr>
                            <a:t>Ours (upper bound)</a:t>
                          </a:r>
                          <a:endParaRPr lang="en-US" b="0" i="1" dirty="0">
                            <a:solidFill>
                              <a:srgbClr val="0070C0"/>
                            </a:solidFill>
                            <a:latin typeface="Gill Sans" panose="020B0502020104020203" pitchFamily="34" charset="-79"/>
                            <a:cs typeface="Gill Sans" panose="020B05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rgbClr val="0070C0"/>
                                        </a:solidFill>
                                        <a:latin typeface="Cambria Math" panose="02040503050406030204" pitchFamily="18" charset="0"/>
                                        <a:cs typeface="Gill Sans Light" panose="020B0302020104020203" pitchFamily="34" charset="-79"/>
                                      </a:rPr>
                                    </m:ctrlPr>
                                  </m:accPr>
                                  <m:e>
                                    <m:r>
                                      <a:rPr lang="en-US" b="0" i="1" smtClean="0">
                                        <a:solidFill>
                                          <a:srgbClr val="0070C0"/>
                                        </a:solidFill>
                                        <a:latin typeface="Cambria Math" panose="02040503050406030204" pitchFamily="18" charset="0"/>
                                        <a:cs typeface="Gill Sans Light" panose="020B0302020104020203" pitchFamily="34" charset="-79"/>
                                      </a:rPr>
                                      <m:t>𝑂</m:t>
                                    </m:r>
                                  </m:e>
                                </m:acc>
                                <m:d>
                                  <m:dPr>
                                    <m:ctrlPr>
                                      <a:rPr lang="en-US" b="0" i="1" smtClean="0">
                                        <a:solidFill>
                                          <a:srgbClr val="0070C0"/>
                                        </a:solidFill>
                                        <a:latin typeface="Cambria Math" panose="02040503050406030204" pitchFamily="18" charset="0"/>
                                        <a:cs typeface="Gill Sans Light" panose="020B0302020104020203" pitchFamily="34" charset="-79"/>
                                      </a:rPr>
                                    </m:ctrlPr>
                                  </m:dPr>
                                  <m:e>
                                    <m:r>
                                      <a:rPr lang="en-US" b="0" i="1" smtClean="0">
                                        <a:solidFill>
                                          <a:srgbClr val="0070C0"/>
                                        </a:solidFill>
                                        <a:latin typeface="Cambria Math" panose="02040503050406030204" pitchFamily="18" charset="0"/>
                                        <a:cs typeface="Gill Sans Light" panose="020B0302020104020203" pitchFamily="34" charset="-79"/>
                                      </a:rPr>
                                      <m:t>𝑛</m:t>
                                    </m:r>
                                    <m:r>
                                      <a:rPr lang="en-US" b="0" i="1" smtClean="0">
                                        <a:solidFill>
                                          <a:srgbClr val="0070C0"/>
                                        </a:solidFill>
                                        <a:latin typeface="Cambria Math" panose="02040503050406030204" pitchFamily="18" charset="0"/>
                                        <a:cs typeface="Gill Sans Light" panose="020B0302020104020203" pitchFamily="34" charset="-79"/>
                                      </a:rPr>
                                      <m:t>+</m:t>
                                    </m:r>
                                    <m:f>
                                      <m:fPr>
                                        <m:ctrlPr>
                                          <a:rPr lang="en-US" b="0" i="1" smtClean="0">
                                            <a:solidFill>
                                              <a:srgbClr val="0070C0"/>
                                            </a:solidFill>
                                            <a:latin typeface="Cambria Math" panose="02040503050406030204" pitchFamily="18" charset="0"/>
                                            <a:cs typeface="Gill Sans Light" panose="020B0302020104020203" pitchFamily="34" charset="-79"/>
                                          </a:rPr>
                                        </m:ctrlPr>
                                      </m:fPr>
                                      <m:num>
                                        <m:r>
                                          <a:rPr lang="en-US" b="0" i="1" smtClean="0">
                                            <a:solidFill>
                                              <a:srgbClr val="0070C0"/>
                                            </a:solidFill>
                                            <a:latin typeface="Cambria Math" panose="02040503050406030204" pitchFamily="18" charset="0"/>
                                            <a:cs typeface="Gill Sans Light" panose="020B0302020104020203" pitchFamily="34" charset="-79"/>
                                          </a:rPr>
                                          <m:t>𝑑</m:t>
                                        </m:r>
                                      </m:num>
                                      <m:den>
                                        <m:r>
                                          <a:rPr lang="en-US" b="0" i="1" smtClean="0">
                                            <a:solidFill>
                                              <a:srgbClr val="0070C0"/>
                                            </a:solidFill>
                                            <a:latin typeface="Cambria Math" panose="02040503050406030204" pitchFamily="18" charset="0"/>
                                            <a:cs typeface="Gill Sans Light" panose="020B0302020104020203" pitchFamily="34" charset="-79"/>
                                          </a:rPr>
                                          <m:t>𝛿</m:t>
                                        </m:r>
                                      </m:den>
                                    </m:f>
                                  </m:e>
                                </m:d>
                              </m:oMath>
                            </m:oMathPara>
                          </a14:m>
                          <a:endParaRPr lang="en-US" b="0" i="0" dirty="0">
                            <a:solidFill>
                              <a:srgbClr val="0070C0"/>
                            </a:solidFill>
                            <a:latin typeface="Gill Sans Light" panose="020B0302020104020203" pitchFamily="34" charset="-79"/>
                            <a:cs typeface="Gill Sans Light" panose="020B0302020104020203" pitchFamily="34" charset="-79"/>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rgbClr val="0070C0"/>
                                        </a:solidFill>
                                        <a:latin typeface="Cambria Math" panose="02040503050406030204" pitchFamily="18" charset="0"/>
                                        <a:cs typeface="Gill Sans Light" panose="020B0302020104020203" pitchFamily="34" charset="-79"/>
                                      </a:rPr>
                                    </m:ctrlPr>
                                  </m:accPr>
                                  <m:e>
                                    <m:r>
                                      <a:rPr lang="en-US" b="0" i="1" smtClean="0">
                                        <a:solidFill>
                                          <a:srgbClr val="0070C0"/>
                                        </a:solidFill>
                                        <a:latin typeface="Cambria Math" panose="02040503050406030204" pitchFamily="18" charset="0"/>
                                        <a:cs typeface="Gill Sans Light" panose="020B0302020104020203" pitchFamily="34" charset="-79"/>
                                      </a:rPr>
                                      <m:t>𝑂</m:t>
                                    </m:r>
                                  </m:e>
                                </m:acc>
                                <m:d>
                                  <m:dPr>
                                    <m:ctrlPr>
                                      <a:rPr lang="en-US" b="0" i="1" smtClean="0">
                                        <a:solidFill>
                                          <a:srgbClr val="0070C0"/>
                                        </a:solidFill>
                                        <a:latin typeface="Cambria Math" panose="02040503050406030204" pitchFamily="18" charset="0"/>
                                        <a:cs typeface="Gill Sans Light" panose="020B0302020104020203" pitchFamily="34" charset="-79"/>
                                      </a:rPr>
                                    </m:ctrlPr>
                                  </m:dPr>
                                  <m:e>
                                    <m:rad>
                                      <m:radPr>
                                        <m:degHide m:val="on"/>
                                        <m:ctrlPr>
                                          <a:rPr lang="en-US" b="0" i="1" smtClean="0">
                                            <a:solidFill>
                                              <a:srgbClr val="0070C0"/>
                                            </a:solidFill>
                                            <a:latin typeface="Cambria Math" panose="02040503050406030204" pitchFamily="18" charset="0"/>
                                            <a:cs typeface="Gill Sans Light" panose="020B0302020104020203" pitchFamily="34" charset="-79"/>
                                          </a:rPr>
                                        </m:ctrlPr>
                                      </m:radPr>
                                      <m:deg/>
                                      <m:e>
                                        <m:r>
                                          <a:rPr lang="en-US" b="0" i="1" smtClean="0">
                                            <a:solidFill>
                                              <a:srgbClr val="0070C0"/>
                                            </a:solidFill>
                                            <a:latin typeface="Cambria Math" panose="02040503050406030204" pitchFamily="18" charset="0"/>
                                            <a:cs typeface="Gill Sans Light" panose="020B0302020104020203" pitchFamily="34" charset="-79"/>
                                          </a:rPr>
                                          <m:t>𝑛</m:t>
                                        </m:r>
                                      </m:e>
                                    </m:rad>
                                    <m:r>
                                      <a:rPr lang="en-US" b="0" i="1" smtClean="0">
                                        <a:solidFill>
                                          <a:srgbClr val="0070C0"/>
                                        </a:solidFill>
                                        <a:latin typeface="Cambria Math" panose="02040503050406030204" pitchFamily="18" charset="0"/>
                                        <a:cs typeface="Gill Sans Light" panose="020B0302020104020203" pitchFamily="34" charset="-79"/>
                                      </a:rPr>
                                      <m:t>+</m:t>
                                    </m:r>
                                    <m:f>
                                      <m:fPr>
                                        <m:ctrlPr>
                                          <a:rPr lang="en-US" b="0" i="1" smtClean="0">
                                            <a:solidFill>
                                              <a:srgbClr val="0070C0"/>
                                            </a:solidFill>
                                            <a:latin typeface="Cambria Math" panose="02040503050406030204" pitchFamily="18" charset="0"/>
                                            <a:cs typeface="Gill Sans Light" panose="020B0302020104020203" pitchFamily="34" charset="-79"/>
                                          </a:rPr>
                                        </m:ctrlPr>
                                      </m:fPr>
                                      <m:num>
                                        <m:r>
                                          <a:rPr lang="en-US" b="0" i="1" smtClean="0">
                                            <a:solidFill>
                                              <a:srgbClr val="0070C0"/>
                                            </a:solidFill>
                                            <a:latin typeface="Cambria Math" panose="02040503050406030204" pitchFamily="18" charset="0"/>
                                            <a:cs typeface="Gill Sans Light" panose="020B0302020104020203" pitchFamily="34" charset="-79"/>
                                          </a:rPr>
                                          <m:t>1</m:t>
                                        </m:r>
                                      </m:num>
                                      <m:den>
                                        <m:r>
                                          <a:rPr lang="en-US" b="0" i="1" smtClean="0">
                                            <a:solidFill>
                                              <a:srgbClr val="0070C0"/>
                                            </a:solidFill>
                                            <a:latin typeface="Cambria Math" panose="02040503050406030204" pitchFamily="18" charset="0"/>
                                            <a:cs typeface="Gill Sans Light" panose="020B0302020104020203" pitchFamily="34" charset="-79"/>
                                          </a:rPr>
                                          <m:t>𝛿</m:t>
                                        </m:r>
                                      </m:den>
                                    </m:f>
                                  </m:e>
                                </m:d>
                              </m:oMath>
                            </m:oMathPara>
                          </a14:m>
                          <a:endParaRPr lang="en-US" b="0" i="0" dirty="0">
                            <a:solidFill>
                              <a:srgbClr val="0070C0"/>
                            </a:solidFill>
                            <a:latin typeface="Gill Sans Light" panose="020B0302020104020203" pitchFamily="34" charset="-79"/>
                            <a:cs typeface="Gill Sans Light" panose="020B0302020104020203" pitchFamily="34" charset="-79"/>
                          </a:endParaRP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chemeClr val="tx1"/>
                              </a:solidFill>
                              <a:latin typeface="Gill Sans Light" panose="020B0302020104020203" pitchFamily="34" charset="-79"/>
                              <a:cs typeface="Gill Sans Light" panose="020B0302020104020203" pitchFamily="34" charset="-79"/>
                            </a:rPr>
                            <a:t>Samples are norm bounded with minimum distance </a:t>
                          </a:r>
                          <a14:m>
                            <m:oMath xmlns:m="http://schemas.openxmlformats.org/officeDocument/2006/math">
                              <m:r>
                                <a:rPr lang="en-US" sz="1800" b="0" i="1" smtClean="0">
                                  <a:solidFill>
                                    <a:schemeClr val="tx1"/>
                                  </a:solidFill>
                                  <a:latin typeface="Cambria Math" panose="02040503050406030204" pitchFamily="18" charset="0"/>
                                  <a:cs typeface="Gill Sans Light" panose="020B0302020104020203" pitchFamily="34" charset="-79"/>
                                </a:rPr>
                                <m:t>𝛿</m:t>
                              </m:r>
                            </m:oMath>
                          </a14:m>
                          <a:endParaRPr lang="en-US" sz="1800" b="0" i="0" dirty="0">
                            <a:solidFill>
                              <a:schemeClr val="tx1"/>
                            </a:solidFill>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820352499"/>
                      </a:ext>
                    </a:extLst>
                  </a:tr>
                </a:tbl>
              </a:graphicData>
            </a:graphic>
          </p:graphicFrame>
        </mc:Choice>
        <mc:Fallback xmlns="">
          <p:graphicFrame>
            <p:nvGraphicFramePr>
              <p:cNvPr id="4" name="Table 4">
                <a:extLst>
                  <a:ext uri="{FF2B5EF4-FFF2-40B4-BE49-F238E27FC236}">
                    <a16:creationId xmlns:a16="http://schemas.microsoft.com/office/drawing/2014/main" id="{5D61D497-5210-FF47-8CF1-B9EAC77162E9}"/>
                  </a:ext>
                </a:extLst>
              </p:cNvPr>
              <p:cNvGraphicFramePr>
                <a:graphicFrameLocks noGrp="1"/>
              </p:cNvGraphicFramePr>
              <p:nvPr>
                <p:extLst>
                  <p:ext uri="{D42A27DB-BD31-4B8C-83A1-F6EECF244321}">
                    <p14:modId xmlns:p14="http://schemas.microsoft.com/office/powerpoint/2010/main" val="2650352738"/>
                  </p:ext>
                </p:extLst>
              </p:nvPr>
            </p:nvGraphicFramePr>
            <p:xfrm>
              <a:off x="517198" y="2345013"/>
              <a:ext cx="11157603" cy="2021840"/>
            </p:xfrm>
            <a:graphic>
              <a:graphicData uri="http://schemas.openxmlformats.org/drawingml/2006/table">
                <a:tbl>
                  <a:tblPr firstRow="1" bandRow="1"/>
                  <a:tblGrid>
                    <a:gridCol w="2125090">
                      <a:extLst>
                        <a:ext uri="{9D8B030D-6E8A-4147-A177-3AD203B41FA5}">
                          <a16:colId xmlns:a16="http://schemas.microsoft.com/office/drawing/2014/main" val="2117086650"/>
                        </a:ext>
                      </a:extLst>
                    </a:gridCol>
                    <a:gridCol w="2433914">
                      <a:extLst>
                        <a:ext uri="{9D8B030D-6E8A-4147-A177-3AD203B41FA5}">
                          <a16:colId xmlns:a16="http://schemas.microsoft.com/office/drawing/2014/main" val="1510491745"/>
                        </a:ext>
                      </a:extLst>
                    </a:gridCol>
                    <a:gridCol w="2204815">
                      <a:extLst>
                        <a:ext uri="{9D8B030D-6E8A-4147-A177-3AD203B41FA5}">
                          <a16:colId xmlns:a16="http://schemas.microsoft.com/office/drawing/2014/main" val="4072367142"/>
                        </a:ext>
                      </a:extLst>
                    </a:gridCol>
                    <a:gridCol w="4393784">
                      <a:extLst>
                        <a:ext uri="{9D8B030D-6E8A-4147-A177-3AD203B41FA5}">
                          <a16:colId xmlns:a16="http://schemas.microsoft.com/office/drawing/2014/main" val="4129103199"/>
                        </a:ext>
                      </a:extLst>
                    </a:gridCol>
                  </a:tblGrid>
                  <a:tr h="370840">
                    <a:tc>
                      <a:txBody>
                        <a:bodyPr/>
                        <a:lstStyle/>
                        <a:p>
                          <a:pPr algn="ctr"/>
                          <a:endParaRPr lang="en-US" b="0" i="0" dirty="0">
                            <a:latin typeface="Gill Sans Light" panose="020B0302020104020203" pitchFamily="34" charset="-79"/>
                            <a:cs typeface="Gill Sans Light" panose="020B0302020104020203" pitchFamily="34" charset="-79"/>
                          </a:endParaRPr>
                        </a:p>
                      </a:txBody>
                      <a:tcPr/>
                    </a:tc>
                    <a:tc>
                      <a:txBody>
                        <a:bodyPr/>
                        <a:lstStyle/>
                        <a:p>
                          <a:pPr algn="ctr"/>
                          <a:r>
                            <a:rPr lang="en-US" b="0" i="0" dirty="0">
                              <a:latin typeface="Gill Sans Light" panose="020B0302020104020203" pitchFamily="34" charset="-79"/>
                              <a:cs typeface="Gill Sans Light" panose="020B0302020104020203" pitchFamily="34" charset="-79"/>
                            </a:rPr>
                            <a:t>#weights</a:t>
                          </a:r>
                        </a:p>
                      </a:txBody>
                      <a:tcPr/>
                    </a:tc>
                    <a:tc>
                      <a:txBody>
                        <a:bodyPr/>
                        <a:lstStyle/>
                        <a:p>
                          <a:pPr algn="ctr"/>
                          <a:r>
                            <a:rPr lang="en-US" b="0" i="0" dirty="0">
                              <a:latin typeface="Gill Sans Light" panose="020B0302020104020203" pitchFamily="34" charset="-79"/>
                              <a:cs typeface="Gill Sans Light" panose="020B0302020104020203" pitchFamily="34" charset="-79"/>
                            </a:rPr>
                            <a:t>#neurons</a:t>
                          </a:r>
                        </a:p>
                      </a:txBody>
                      <a:tcPr/>
                    </a:tc>
                    <a:tc>
                      <a:txBody>
                        <a:bodyPr/>
                        <a:lstStyle/>
                        <a:p>
                          <a:pPr algn="ctr"/>
                          <a:r>
                            <a:rPr lang="en-US" b="0" i="0" dirty="0">
                              <a:latin typeface="Gill Sans Light" panose="020B0302020104020203" pitchFamily="34" charset="-79"/>
                              <a:cs typeface="Gill Sans Light" panose="020B0302020104020203" pitchFamily="34" charset="-79"/>
                            </a:rPr>
                            <a:t>Assumptions</a:t>
                          </a:r>
                        </a:p>
                      </a:txBody>
                      <a:tcPr/>
                    </a:tc>
                    <a:extLst>
                      <a:ext uri="{0D108BD9-81ED-4DB2-BD59-A6C34878D82A}">
                        <a16:rowId xmlns:a16="http://schemas.microsoft.com/office/drawing/2014/main" val="1600868840"/>
                      </a:ext>
                    </a:extLst>
                  </a:tr>
                  <a:tr h="370840">
                    <a:tc>
                      <a:txBody>
                        <a:bodyPr/>
                        <a:lstStyle/>
                        <a:p>
                          <a:pPr algn="l"/>
                          <a:r>
                            <a:rPr lang="en-US" b="0" i="0" dirty="0">
                              <a:latin typeface="Gill Sans Light" panose="020B0302020104020203" pitchFamily="34" charset="-79"/>
                              <a:cs typeface="Gill Sans Light" panose="020B0302020104020203" pitchFamily="34" charset="-79"/>
                            </a:rPr>
                            <a:t>Baum (1988)</a:t>
                          </a:r>
                        </a:p>
                      </a:txBody>
                      <a:tcPr/>
                    </a:tc>
                    <a:tc>
                      <a:txBody>
                        <a:bodyPr/>
                        <a:lstStyle/>
                        <a:p>
                          <a:endParaRPr lang="en-US"/>
                        </a:p>
                      </a:txBody>
                      <a:tcPr>
                        <a:blipFill>
                          <a:blip r:embed="rId3"/>
                          <a:stretch>
                            <a:fillRect l="-88021" t="-103333" r="-271354" b="-366667"/>
                          </a:stretch>
                        </a:blipFill>
                      </a:tcPr>
                    </a:tc>
                    <a:tc>
                      <a:txBody>
                        <a:bodyPr/>
                        <a:lstStyle/>
                        <a:p>
                          <a:endParaRPr lang="en-US"/>
                        </a:p>
                      </a:txBody>
                      <a:tcPr>
                        <a:blipFill>
                          <a:blip r:embed="rId3"/>
                          <a:stretch>
                            <a:fillRect l="-208671" t="-103333" r="-201156" b="-366667"/>
                          </a:stretch>
                        </a:blip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latin typeface="Gill Sans Light" panose="020B0302020104020203" pitchFamily="34" charset="-79"/>
                              <a:cs typeface="Gill Sans Light" panose="020B0302020104020203" pitchFamily="34" charset="-79"/>
                            </a:rPr>
                            <a:t>Samples are in general position</a:t>
                          </a:r>
                        </a:p>
                      </a:txBody>
                      <a:tcPr/>
                    </a:tc>
                    <a:extLst>
                      <a:ext uri="{0D108BD9-81ED-4DB2-BD59-A6C34878D82A}">
                        <a16:rowId xmlns:a16="http://schemas.microsoft.com/office/drawing/2014/main" val="3570631655"/>
                      </a:ext>
                    </a:extLst>
                  </a:tr>
                  <a:tr h="640080">
                    <a:tc>
                      <a:txBody>
                        <a:bodyPr/>
                        <a:lstStyle/>
                        <a:p>
                          <a:pPr algn="l"/>
                          <a:r>
                            <a:rPr lang="en-US" b="0" i="0" dirty="0" err="1">
                              <a:latin typeface="Gill Sans Light" panose="020B0302020104020203" pitchFamily="34" charset="-79"/>
                              <a:cs typeface="Gill Sans Light" panose="020B0302020104020203" pitchFamily="34" charset="-79"/>
                            </a:rPr>
                            <a:t>Vershynin</a:t>
                          </a:r>
                          <a:r>
                            <a:rPr lang="en-US" b="0" i="0" dirty="0">
                              <a:latin typeface="Gill Sans Light" panose="020B0302020104020203" pitchFamily="34" charset="-79"/>
                              <a:cs typeface="Gill Sans Light" panose="020B0302020104020203" pitchFamily="34" charset="-79"/>
                            </a:rPr>
                            <a:t> (2020)</a:t>
                          </a:r>
                        </a:p>
                      </a:txBody>
                      <a:tcPr/>
                    </a:tc>
                    <a:tc>
                      <a:txBody>
                        <a:bodyPr/>
                        <a:lstStyle/>
                        <a:p>
                          <a:endParaRPr lang="en-US"/>
                        </a:p>
                      </a:txBody>
                      <a:tcPr>
                        <a:blipFill>
                          <a:blip r:embed="rId3"/>
                          <a:stretch>
                            <a:fillRect l="-88021" t="-122000" r="-271354" b="-120000"/>
                          </a:stretch>
                        </a:blipFill>
                      </a:tcPr>
                    </a:tc>
                    <a:tc>
                      <a:txBody>
                        <a:bodyPr/>
                        <a:lstStyle/>
                        <a:p>
                          <a:endParaRPr lang="en-US"/>
                        </a:p>
                      </a:txBody>
                      <a:tcPr>
                        <a:blipFill>
                          <a:blip r:embed="rId3"/>
                          <a:stretch>
                            <a:fillRect l="-208671" t="-122000" r="-201156" b="-120000"/>
                          </a:stretch>
                        </a:blipFill>
                      </a:tcPr>
                    </a:tc>
                    <a:tc>
                      <a:txBody>
                        <a:bodyPr/>
                        <a:lstStyle/>
                        <a:p>
                          <a:endParaRPr lang="en-US"/>
                        </a:p>
                      </a:txBody>
                      <a:tcPr>
                        <a:blipFill>
                          <a:blip r:embed="rId3"/>
                          <a:stretch>
                            <a:fillRect l="-153890" t="-122000" r="-288" b="-120000"/>
                          </a:stretch>
                        </a:blipFill>
                      </a:tcPr>
                    </a:tc>
                    <a:extLst>
                      <a:ext uri="{0D108BD9-81ED-4DB2-BD59-A6C34878D82A}">
                        <a16:rowId xmlns:a16="http://schemas.microsoft.com/office/drawing/2014/main" val="1016205283"/>
                      </a:ext>
                    </a:extLst>
                  </a:tr>
                  <a:tr h="640080">
                    <a:tc>
                      <a:txBody>
                        <a:bodyPr/>
                        <a:lstStyle/>
                        <a:p>
                          <a:pPr algn="l"/>
                          <a:r>
                            <a:rPr lang="en-US" b="0" i="1" u="none" dirty="0">
                              <a:solidFill>
                                <a:srgbClr val="0070C0"/>
                              </a:solidFill>
                              <a:latin typeface="Gill Sans" panose="020B0502020104020203" pitchFamily="34" charset="-79"/>
                              <a:cs typeface="Gill Sans" panose="020B0502020104020203" pitchFamily="34" charset="-79"/>
                            </a:rPr>
                            <a:t>Ours (upper bound)</a:t>
                          </a:r>
                          <a:endParaRPr lang="en-US" b="0" i="1" dirty="0">
                            <a:solidFill>
                              <a:srgbClr val="0070C0"/>
                            </a:solidFill>
                            <a:latin typeface="Gill Sans" panose="020B0502020104020203" pitchFamily="34" charset="-79"/>
                            <a:cs typeface="Gill Sans" panose="020B0502020104020203" pitchFamily="34" charset="-79"/>
                          </a:endParaRPr>
                        </a:p>
                      </a:txBody>
                      <a:tcPr/>
                    </a:tc>
                    <a:tc>
                      <a:txBody>
                        <a:bodyPr/>
                        <a:lstStyle/>
                        <a:p>
                          <a:endParaRPr lang="en-US"/>
                        </a:p>
                      </a:txBody>
                      <a:tcPr>
                        <a:blipFill>
                          <a:blip r:embed="rId3"/>
                          <a:stretch>
                            <a:fillRect l="-88021" t="-217647" r="-271354" b="-17647"/>
                          </a:stretch>
                        </a:blipFill>
                      </a:tcPr>
                    </a:tc>
                    <a:tc>
                      <a:txBody>
                        <a:bodyPr/>
                        <a:lstStyle/>
                        <a:p>
                          <a:endParaRPr lang="en-US"/>
                        </a:p>
                      </a:txBody>
                      <a:tcPr>
                        <a:blipFill>
                          <a:blip r:embed="rId3"/>
                          <a:stretch>
                            <a:fillRect l="-208671" t="-217647" r="-201156" b="-17647"/>
                          </a:stretch>
                        </a:blipFill>
                      </a:tcPr>
                    </a:tc>
                    <a:tc>
                      <a:txBody>
                        <a:bodyPr/>
                        <a:lstStyle/>
                        <a:p>
                          <a:endParaRPr lang="en-US"/>
                        </a:p>
                      </a:txBody>
                      <a:tcPr>
                        <a:blipFill>
                          <a:blip r:embed="rId3"/>
                          <a:stretch>
                            <a:fillRect l="-153890" t="-217647" r="-288" b="-17647"/>
                          </a:stretch>
                        </a:blipFill>
                      </a:tcPr>
                    </a:tc>
                    <a:extLst>
                      <a:ext uri="{0D108BD9-81ED-4DB2-BD59-A6C34878D82A}">
                        <a16:rowId xmlns:a16="http://schemas.microsoft.com/office/drawing/2014/main" val="820352499"/>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A4C098-7DFD-7B46-8958-1EEE8E752757}"/>
                  </a:ext>
                </a:extLst>
              </p:cNvPr>
              <p:cNvSpPr txBox="1"/>
              <p:nvPr/>
            </p:nvSpPr>
            <p:spPr>
              <a:xfrm>
                <a:off x="8166097" y="1207915"/>
                <a:ext cx="2073901"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a:t>
                </a:r>
                <a:r>
                  <a:rPr lang="en-US" dirty="0">
                    <a:latin typeface="Gill Sans Light" panose="020B0302020104020203" pitchFamily="34" charset="-79"/>
                    <a:cs typeface="Gill Sans Light" panose="020B0302020104020203" pitchFamily="34" charset="-79"/>
                  </a:rPr>
                  <a:t>#samples</a:t>
                </a:r>
              </a:p>
              <a:p>
                <a14:m>
                  <m:oMath xmlns:m="http://schemas.openxmlformats.org/officeDocument/2006/math">
                    <m:r>
                      <a:rPr lang="en-US" b="0" i="1" smtClean="0">
                        <a:latin typeface="Cambria Math" panose="02040503050406030204" pitchFamily="18" charset="0"/>
                        <a:cs typeface="Gill Sans Light" panose="020B0302020104020203" pitchFamily="34" charset="-79"/>
                      </a:rPr>
                      <m:t>𝑑</m:t>
                    </m:r>
                    <m:r>
                      <a:rPr lang="en-US" b="0" i="1" smtClean="0">
                        <a:latin typeface="Cambria Math" panose="02040503050406030204" pitchFamily="18" charset="0"/>
                        <a:cs typeface="Gill Sans Light" panose="020B0302020104020203" pitchFamily="34" charset="-79"/>
                      </a:rPr>
                      <m:t>=</m:t>
                    </m:r>
                  </m:oMath>
                </a14:m>
                <a:r>
                  <a:rPr lang="en-US" dirty="0">
                    <a:latin typeface="Gill Sans Light" panose="020B0302020104020203" pitchFamily="34" charset="-79"/>
                    <a:cs typeface="Gill Sans Light" panose="020B0302020104020203" pitchFamily="34" charset="-79"/>
                  </a:rPr>
                  <a:t> input dimension</a:t>
                </a:r>
              </a:p>
            </p:txBody>
          </p:sp>
        </mc:Choice>
        <mc:Fallback xmlns="">
          <p:sp>
            <p:nvSpPr>
              <p:cNvPr id="6" name="TextBox 5">
                <a:extLst>
                  <a:ext uri="{FF2B5EF4-FFF2-40B4-BE49-F238E27FC236}">
                    <a16:creationId xmlns:a16="http://schemas.microsoft.com/office/drawing/2014/main" id="{5AA4C098-7DFD-7B46-8958-1EEE8E752757}"/>
                  </a:ext>
                </a:extLst>
              </p:cNvPr>
              <p:cNvSpPr txBox="1">
                <a:spLocks noRot="1" noChangeAspect="1" noMove="1" noResize="1" noEditPoints="1" noAdjustHandles="1" noChangeArrowheads="1" noChangeShapeType="1" noTextEdit="1"/>
              </p:cNvSpPr>
              <p:nvPr/>
            </p:nvSpPr>
            <p:spPr>
              <a:xfrm>
                <a:off x="8166097" y="1207915"/>
                <a:ext cx="2073901" cy="646331"/>
              </a:xfrm>
              <a:prstGeom prst="rect">
                <a:avLst/>
              </a:prstGeom>
              <a:blipFill>
                <a:blip r:embed="rId4"/>
                <a:stretch>
                  <a:fillRect t="-3922" r="-1220" b="-17647"/>
                </a:stretch>
              </a:blipFill>
            </p:spPr>
            <p:txBody>
              <a:bodyPr/>
              <a:lstStyle/>
              <a:p>
                <a:r>
                  <a:rPr lang="en-US">
                    <a:noFill/>
                  </a:rPr>
                  <a:t> </a:t>
                </a:r>
              </a:p>
            </p:txBody>
          </p:sp>
        </mc:Fallback>
      </mc:AlternateContent>
    </p:spTree>
    <p:extLst>
      <p:ext uri="{BB962C8B-B14F-4D97-AF65-F5344CB8AC3E}">
        <p14:creationId xmlns:p14="http://schemas.microsoft.com/office/powerpoint/2010/main" val="3528476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29299</TotalTime>
  <Words>1306</Words>
  <Application>Microsoft Macintosh PowerPoint</Application>
  <PresentationFormat>Widescreen</PresentationFormat>
  <Paragraphs>197</Paragraphs>
  <Slides>16</Slides>
  <Notes>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 Math</vt:lpstr>
      <vt:lpstr>Gill Sans</vt:lpstr>
      <vt:lpstr>Gill Sans Light</vt:lpstr>
      <vt:lpstr>Office Theme</vt:lpstr>
      <vt:lpstr>An Exponential Improvement on the Memorization Capacity of Deep Threshold Networks</vt:lpstr>
      <vt:lpstr>Memorization</vt:lpstr>
      <vt:lpstr>Existing Research</vt:lpstr>
      <vt:lpstr>Network architechture</vt:lpstr>
      <vt:lpstr>Threshold networks</vt:lpstr>
      <vt:lpstr>Our results</vt:lpstr>
      <vt:lpstr>Our results</vt:lpstr>
      <vt:lpstr>Our results</vt:lpstr>
      <vt:lpstr>Our results</vt:lpstr>
      <vt:lpstr>Our results</vt:lpstr>
      <vt:lpstr>Our results</vt:lpstr>
      <vt:lpstr>Upper bound</vt:lpstr>
      <vt:lpstr>Lower Bound</vt:lpstr>
      <vt:lpstr>Lower bound idea</vt:lpstr>
      <vt:lpstr>Experiments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memorization bounds for threshold networks</dc:title>
  <dc:creator>Shashank Rajput</dc:creator>
  <cp:lastModifiedBy>Shashank Rajput</cp:lastModifiedBy>
  <cp:revision>381</cp:revision>
  <dcterms:created xsi:type="dcterms:W3CDTF">2021-04-24T19:26:28Z</dcterms:created>
  <dcterms:modified xsi:type="dcterms:W3CDTF">2022-03-30T22:26:33Z</dcterms:modified>
</cp:coreProperties>
</file>